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56" r:id="rId5"/>
    <p:sldId id="383" r:id="rId6"/>
    <p:sldId id="437" r:id="rId7"/>
    <p:sldId id="442" r:id="rId8"/>
    <p:sldId id="441" r:id="rId9"/>
    <p:sldId id="436" r:id="rId10"/>
    <p:sldId id="443" r:id="rId11"/>
    <p:sldId id="402" r:id="rId12"/>
    <p:sldId id="435" r:id="rId13"/>
    <p:sldId id="433" r:id="rId14"/>
    <p:sldId id="439" r:id="rId15"/>
    <p:sldId id="440" r:id="rId16"/>
    <p:sldId id="41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301B5FE-2B22-4A98-8277-A87AA3E33BAB}">
          <p14:sldIdLst>
            <p14:sldId id="256"/>
            <p14:sldId id="383"/>
            <p14:sldId id="437"/>
            <p14:sldId id="442"/>
            <p14:sldId id="441"/>
            <p14:sldId id="436"/>
            <p14:sldId id="443"/>
            <p14:sldId id="402"/>
            <p14:sldId id="435"/>
            <p14:sldId id="433"/>
            <p14:sldId id="439"/>
            <p14:sldId id="440"/>
            <p14:sldId id="415"/>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D5F0"/>
    <a:srgbClr val="85AFDC"/>
    <a:srgbClr val="3D6B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9" autoAdjust="0"/>
    <p:restoredTop sz="94680" autoAdjust="0"/>
  </p:normalViewPr>
  <p:slideViewPr>
    <p:cSldViewPr snapToGrid="0">
      <p:cViewPr varScale="1">
        <p:scale>
          <a:sx n="99" d="100"/>
          <a:sy n="99" d="100"/>
        </p:scale>
        <p:origin x="696" y="10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40" d="100"/>
          <a:sy n="140" d="100"/>
        </p:scale>
        <p:origin x="1968" y="-143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Geigert" userId="b4184bd2-2a9c-4ea8-a734-d7089a3d709e" providerId="ADAL" clId="{A91FB798-83C1-48CC-B1D3-4C0868E79C72}"/>
    <pc:docChg chg="custSel addSld modSld">
      <pc:chgData name="Michael Geigert" userId="b4184bd2-2a9c-4ea8-a734-d7089a3d709e" providerId="ADAL" clId="{A91FB798-83C1-48CC-B1D3-4C0868E79C72}" dt="2023-04-05T12:29:57.050" v="648" actId="20577"/>
      <pc:docMkLst>
        <pc:docMk/>
      </pc:docMkLst>
      <pc:sldChg chg="modSp">
        <pc:chgData name="Michael Geigert" userId="b4184bd2-2a9c-4ea8-a734-d7089a3d709e" providerId="ADAL" clId="{A91FB798-83C1-48CC-B1D3-4C0868E79C72}" dt="2023-04-05T11:42:30.401" v="240" actId="20577"/>
        <pc:sldMkLst>
          <pc:docMk/>
          <pc:sldMk cId="3531011134" sldId="435"/>
        </pc:sldMkLst>
        <pc:spChg chg="mod">
          <ac:chgData name="Michael Geigert" userId="b4184bd2-2a9c-4ea8-a734-d7089a3d709e" providerId="ADAL" clId="{A91FB798-83C1-48CC-B1D3-4C0868E79C72}" dt="2023-04-05T11:42:30.401" v="240" actId="20577"/>
          <ac:spMkLst>
            <pc:docMk/>
            <pc:sldMk cId="3531011134" sldId="435"/>
            <ac:spMk id="8" creationId="{53F53696-BE39-4D21-A059-E90FAF658B77}"/>
          </ac:spMkLst>
        </pc:spChg>
      </pc:sldChg>
      <pc:sldChg chg="modSp">
        <pc:chgData name="Michael Geigert" userId="b4184bd2-2a9c-4ea8-a734-d7089a3d709e" providerId="ADAL" clId="{A91FB798-83C1-48CC-B1D3-4C0868E79C72}" dt="2023-04-05T11:40:59.170" v="161" actId="6549"/>
        <pc:sldMkLst>
          <pc:docMk/>
          <pc:sldMk cId="1514577052" sldId="440"/>
        </pc:sldMkLst>
        <pc:spChg chg="mod">
          <ac:chgData name="Michael Geigert" userId="b4184bd2-2a9c-4ea8-a734-d7089a3d709e" providerId="ADAL" clId="{A91FB798-83C1-48CC-B1D3-4C0868E79C72}" dt="2023-04-05T11:40:59.170" v="161" actId="6549"/>
          <ac:spMkLst>
            <pc:docMk/>
            <pc:sldMk cId="1514577052" sldId="440"/>
            <ac:spMk id="5" creationId="{7E4476C4-182C-4EB6-AEB1-6A75448CCEB4}"/>
          </ac:spMkLst>
        </pc:spChg>
        <pc:picChg chg="mod">
          <ac:chgData name="Michael Geigert" userId="b4184bd2-2a9c-4ea8-a734-d7089a3d709e" providerId="ADAL" clId="{A91FB798-83C1-48CC-B1D3-4C0868E79C72}" dt="2023-04-05T11:38:38.980" v="3" actId="1076"/>
          <ac:picMkLst>
            <pc:docMk/>
            <pc:sldMk cId="1514577052" sldId="440"/>
            <ac:picMk id="6" creationId="{B463BE2C-1643-4268-BEE1-73F24B4FEA4D}"/>
          </ac:picMkLst>
        </pc:picChg>
      </pc:sldChg>
      <pc:sldChg chg="addSp delSp modSp add">
        <pc:chgData name="Michael Geigert" userId="b4184bd2-2a9c-4ea8-a734-d7089a3d709e" providerId="ADAL" clId="{A91FB798-83C1-48CC-B1D3-4C0868E79C72}" dt="2023-04-05T12:29:57.050" v="648" actId="20577"/>
        <pc:sldMkLst>
          <pc:docMk/>
          <pc:sldMk cId="388616139" sldId="443"/>
        </pc:sldMkLst>
        <pc:spChg chg="mod">
          <ac:chgData name="Michael Geigert" userId="b4184bd2-2a9c-4ea8-a734-d7089a3d709e" providerId="ADAL" clId="{A91FB798-83C1-48CC-B1D3-4C0868E79C72}" dt="2023-04-05T12:21:40.533" v="250" actId="20577"/>
          <ac:spMkLst>
            <pc:docMk/>
            <pc:sldMk cId="388616139" sldId="443"/>
            <ac:spMk id="3" creationId="{00000000-0000-0000-0000-000000000000}"/>
          </ac:spMkLst>
        </pc:spChg>
        <pc:spChg chg="mod">
          <ac:chgData name="Michael Geigert" userId="b4184bd2-2a9c-4ea8-a734-d7089a3d709e" providerId="ADAL" clId="{A91FB798-83C1-48CC-B1D3-4C0868E79C72}" dt="2023-04-05T12:29:57.050" v="648" actId="20577"/>
          <ac:spMkLst>
            <pc:docMk/>
            <pc:sldMk cId="388616139" sldId="443"/>
            <ac:spMk id="6" creationId="{DC9A5752-DC86-4DA8-AE0E-07AC18D67DB4}"/>
          </ac:spMkLst>
        </pc:spChg>
        <pc:spChg chg="add mod">
          <ac:chgData name="Michael Geigert" userId="b4184bd2-2a9c-4ea8-a734-d7089a3d709e" providerId="ADAL" clId="{A91FB798-83C1-48CC-B1D3-4C0868E79C72}" dt="2023-04-05T12:29:33.569" v="633" actId="164"/>
          <ac:spMkLst>
            <pc:docMk/>
            <pc:sldMk cId="388616139" sldId="443"/>
            <ac:spMk id="7" creationId="{C449F699-2330-4A72-82EF-C1CED8A7396C}"/>
          </ac:spMkLst>
        </pc:spChg>
        <pc:spChg chg="add mod">
          <ac:chgData name="Michael Geigert" userId="b4184bd2-2a9c-4ea8-a734-d7089a3d709e" providerId="ADAL" clId="{A91FB798-83C1-48CC-B1D3-4C0868E79C72}" dt="2023-04-05T12:29:23.877" v="632" actId="114"/>
          <ac:spMkLst>
            <pc:docMk/>
            <pc:sldMk cId="388616139" sldId="443"/>
            <ac:spMk id="8" creationId="{14EBE21C-5BB7-4143-8664-844ADF81AD3D}"/>
          </ac:spMkLst>
        </pc:spChg>
        <pc:grpChg chg="add mod">
          <ac:chgData name="Michael Geigert" userId="b4184bd2-2a9c-4ea8-a734-d7089a3d709e" providerId="ADAL" clId="{A91FB798-83C1-48CC-B1D3-4C0868E79C72}" dt="2023-04-05T12:29:33.569" v="633" actId="164"/>
          <ac:grpSpMkLst>
            <pc:docMk/>
            <pc:sldMk cId="388616139" sldId="443"/>
            <ac:grpSpMk id="9" creationId="{9E4B8D27-17C3-46FF-807B-233C0D7278A1}"/>
          </ac:grpSpMkLst>
        </pc:grpChg>
        <pc:picChg chg="del">
          <ac:chgData name="Michael Geigert" userId="b4184bd2-2a9c-4ea8-a734-d7089a3d709e" providerId="ADAL" clId="{A91FB798-83C1-48CC-B1D3-4C0868E79C72}" dt="2023-04-05T12:21:30.170" v="242" actId="478"/>
          <ac:picMkLst>
            <pc:docMk/>
            <pc:sldMk cId="388616139" sldId="443"/>
            <ac:picMk id="4" creationId="{955D9E16-8909-49D0-8A9D-28CDBB3ACFE8}"/>
          </ac:picMkLst>
        </pc:picChg>
        <pc:picChg chg="add mod">
          <ac:chgData name="Michael Geigert" userId="b4184bd2-2a9c-4ea8-a734-d7089a3d709e" providerId="ADAL" clId="{A91FB798-83C1-48CC-B1D3-4C0868E79C72}" dt="2023-04-05T12:29:33.569" v="633" actId="164"/>
          <ac:picMkLst>
            <pc:docMk/>
            <pc:sldMk cId="388616139" sldId="443"/>
            <ac:picMk id="5" creationId="{EAF67C75-DD7B-4A28-B745-67C2EE6542A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E73BFD-BE1C-4A88-9DFE-32DF9FFC227D}" type="datetimeFigureOut">
              <a:rPr lang="en-US" smtClean="0"/>
              <a:pPr/>
              <a:t>4/5/2023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1DC844-B6CA-49AC-BF8F-4A74A9323CDB}" type="slidenum">
              <a:rPr lang="en-US" smtClean="0"/>
              <a:pPr/>
              <a:t>‹#›</a:t>
            </a:fld>
            <a:endParaRPr lang="en-US"/>
          </a:p>
        </p:txBody>
      </p:sp>
    </p:spTree>
    <p:extLst>
      <p:ext uri="{BB962C8B-B14F-4D97-AF65-F5344CB8AC3E}">
        <p14:creationId xmlns:p14="http://schemas.microsoft.com/office/powerpoint/2010/main" val="103951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1679121"/>
          </a:xfrm>
        </p:spPr>
        <p:txBody>
          <a:bodyPr/>
          <a:lstStyle/>
          <a:p>
            <a:endParaRPr lang="en-US" dirty="0"/>
          </a:p>
        </p:txBody>
      </p:sp>
      <p:sp>
        <p:nvSpPr>
          <p:cNvPr id="4" name="Slide Number Placeholder 3"/>
          <p:cNvSpPr>
            <a:spLocks noGrp="1"/>
          </p:cNvSpPr>
          <p:nvPr>
            <p:ph type="sldNum" sz="quarter" idx="10"/>
          </p:nvPr>
        </p:nvSpPr>
        <p:spPr/>
        <p:txBody>
          <a:bodyPr/>
          <a:lstStyle/>
          <a:p>
            <a:fld id="{BE1DC844-B6CA-49AC-BF8F-4A74A9323CDB}" type="slidenum">
              <a:rPr lang="en-US" smtClean="0"/>
              <a:pPr/>
              <a:t>2</a:t>
            </a:fld>
            <a:endParaRPr lang="en-US"/>
          </a:p>
        </p:txBody>
      </p:sp>
    </p:spTree>
    <p:extLst>
      <p:ext uri="{BB962C8B-B14F-4D97-AF65-F5344CB8AC3E}">
        <p14:creationId xmlns:p14="http://schemas.microsoft.com/office/powerpoint/2010/main" val="771923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1679121"/>
          </a:xfrm>
        </p:spPr>
        <p:txBody>
          <a:bodyPr/>
          <a:lstStyle/>
          <a:p>
            <a:endParaRPr lang="en-US" dirty="0"/>
          </a:p>
        </p:txBody>
      </p:sp>
      <p:sp>
        <p:nvSpPr>
          <p:cNvPr id="4" name="Slide Number Placeholder 3"/>
          <p:cNvSpPr>
            <a:spLocks noGrp="1"/>
          </p:cNvSpPr>
          <p:nvPr>
            <p:ph type="sldNum" sz="quarter" idx="10"/>
          </p:nvPr>
        </p:nvSpPr>
        <p:spPr/>
        <p:txBody>
          <a:bodyPr/>
          <a:lstStyle/>
          <a:p>
            <a:fld id="{BE1DC844-B6CA-49AC-BF8F-4A74A9323CDB}" type="slidenum">
              <a:rPr lang="en-US" smtClean="0"/>
              <a:pPr/>
              <a:t>3</a:t>
            </a:fld>
            <a:endParaRPr lang="en-US"/>
          </a:p>
        </p:txBody>
      </p:sp>
    </p:spTree>
    <p:extLst>
      <p:ext uri="{BB962C8B-B14F-4D97-AF65-F5344CB8AC3E}">
        <p14:creationId xmlns:p14="http://schemas.microsoft.com/office/powerpoint/2010/main" val="623384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1679121"/>
          </a:xfrm>
        </p:spPr>
        <p:txBody>
          <a:bodyPr/>
          <a:lstStyle/>
          <a:p>
            <a:endParaRPr lang="en-US" dirty="0"/>
          </a:p>
        </p:txBody>
      </p:sp>
      <p:sp>
        <p:nvSpPr>
          <p:cNvPr id="4" name="Slide Number Placeholder 3"/>
          <p:cNvSpPr>
            <a:spLocks noGrp="1"/>
          </p:cNvSpPr>
          <p:nvPr>
            <p:ph type="sldNum" sz="quarter" idx="10"/>
          </p:nvPr>
        </p:nvSpPr>
        <p:spPr/>
        <p:txBody>
          <a:bodyPr/>
          <a:lstStyle/>
          <a:p>
            <a:fld id="{BE1DC844-B6CA-49AC-BF8F-4A74A9323CDB}" type="slidenum">
              <a:rPr lang="en-US" smtClean="0"/>
              <a:pPr/>
              <a:t>5</a:t>
            </a:fld>
            <a:endParaRPr lang="en-US"/>
          </a:p>
        </p:txBody>
      </p:sp>
    </p:spTree>
    <p:extLst>
      <p:ext uri="{BB962C8B-B14F-4D97-AF65-F5344CB8AC3E}">
        <p14:creationId xmlns:p14="http://schemas.microsoft.com/office/powerpoint/2010/main" val="17744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1679121"/>
          </a:xfrm>
        </p:spPr>
        <p:txBody>
          <a:bodyPr/>
          <a:lstStyle/>
          <a:p>
            <a:endParaRPr lang="en-US" dirty="0"/>
          </a:p>
        </p:txBody>
      </p:sp>
      <p:sp>
        <p:nvSpPr>
          <p:cNvPr id="4" name="Slide Number Placeholder 3"/>
          <p:cNvSpPr>
            <a:spLocks noGrp="1"/>
          </p:cNvSpPr>
          <p:nvPr>
            <p:ph type="sldNum" sz="quarter" idx="10"/>
          </p:nvPr>
        </p:nvSpPr>
        <p:spPr/>
        <p:txBody>
          <a:bodyPr/>
          <a:lstStyle/>
          <a:p>
            <a:fld id="{BE1DC844-B6CA-49AC-BF8F-4A74A9323CDB}" type="slidenum">
              <a:rPr lang="en-US" smtClean="0"/>
              <a:pPr/>
              <a:t>6</a:t>
            </a:fld>
            <a:endParaRPr lang="en-US"/>
          </a:p>
        </p:txBody>
      </p:sp>
    </p:spTree>
    <p:extLst>
      <p:ext uri="{BB962C8B-B14F-4D97-AF65-F5344CB8AC3E}">
        <p14:creationId xmlns:p14="http://schemas.microsoft.com/office/powerpoint/2010/main" val="1409685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1679121"/>
          </a:xfrm>
        </p:spPr>
        <p:txBody>
          <a:bodyPr/>
          <a:lstStyle/>
          <a:p>
            <a:endParaRPr lang="en-US" dirty="0"/>
          </a:p>
        </p:txBody>
      </p:sp>
      <p:sp>
        <p:nvSpPr>
          <p:cNvPr id="4" name="Slide Number Placeholder 3"/>
          <p:cNvSpPr>
            <a:spLocks noGrp="1"/>
          </p:cNvSpPr>
          <p:nvPr>
            <p:ph type="sldNum" sz="quarter" idx="10"/>
          </p:nvPr>
        </p:nvSpPr>
        <p:spPr/>
        <p:txBody>
          <a:bodyPr/>
          <a:lstStyle/>
          <a:p>
            <a:fld id="{BE1DC844-B6CA-49AC-BF8F-4A74A9323CDB}" type="slidenum">
              <a:rPr lang="en-US" smtClean="0"/>
              <a:pPr/>
              <a:t>7</a:t>
            </a:fld>
            <a:endParaRPr lang="en-US"/>
          </a:p>
        </p:txBody>
      </p:sp>
    </p:spTree>
    <p:extLst>
      <p:ext uri="{BB962C8B-B14F-4D97-AF65-F5344CB8AC3E}">
        <p14:creationId xmlns:p14="http://schemas.microsoft.com/office/powerpoint/2010/main" val="3823284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1679121"/>
          </a:xfrm>
        </p:spPr>
        <p:txBody>
          <a:bodyPr/>
          <a:lstStyle/>
          <a:p>
            <a:endParaRPr lang="en-US" dirty="0"/>
          </a:p>
        </p:txBody>
      </p:sp>
      <p:sp>
        <p:nvSpPr>
          <p:cNvPr id="4" name="Slide Number Placeholder 3"/>
          <p:cNvSpPr>
            <a:spLocks noGrp="1"/>
          </p:cNvSpPr>
          <p:nvPr>
            <p:ph type="sldNum" sz="quarter" idx="10"/>
          </p:nvPr>
        </p:nvSpPr>
        <p:spPr/>
        <p:txBody>
          <a:bodyPr/>
          <a:lstStyle/>
          <a:p>
            <a:fld id="{BE1DC844-B6CA-49AC-BF8F-4A74A9323CDB}" type="slidenum">
              <a:rPr lang="en-US" smtClean="0"/>
              <a:pPr/>
              <a:t>8</a:t>
            </a:fld>
            <a:endParaRPr lang="en-US"/>
          </a:p>
        </p:txBody>
      </p:sp>
    </p:spTree>
    <p:extLst>
      <p:ext uri="{BB962C8B-B14F-4D97-AF65-F5344CB8AC3E}">
        <p14:creationId xmlns:p14="http://schemas.microsoft.com/office/powerpoint/2010/main" val="106569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1679121"/>
          </a:xfrm>
        </p:spPr>
        <p:txBody>
          <a:bodyPr/>
          <a:lstStyle/>
          <a:p>
            <a:endParaRPr lang="en-US" dirty="0"/>
          </a:p>
        </p:txBody>
      </p:sp>
      <p:sp>
        <p:nvSpPr>
          <p:cNvPr id="4" name="Slide Number Placeholder 3"/>
          <p:cNvSpPr>
            <a:spLocks noGrp="1"/>
          </p:cNvSpPr>
          <p:nvPr>
            <p:ph type="sldNum" sz="quarter" idx="10"/>
          </p:nvPr>
        </p:nvSpPr>
        <p:spPr/>
        <p:txBody>
          <a:bodyPr/>
          <a:lstStyle/>
          <a:p>
            <a:fld id="{BE1DC844-B6CA-49AC-BF8F-4A74A9323CDB}" type="slidenum">
              <a:rPr lang="en-US" smtClean="0"/>
              <a:pPr/>
              <a:t>9</a:t>
            </a:fld>
            <a:endParaRPr lang="en-US"/>
          </a:p>
        </p:txBody>
      </p:sp>
    </p:spTree>
    <p:extLst>
      <p:ext uri="{BB962C8B-B14F-4D97-AF65-F5344CB8AC3E}">
        <p14:creationId xmlns:p14="http://schemas.microsoft.com/office/powerpoint/2010/main" val="749147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1679121"/>
          </a:xfrm>
        </p:spPr>
        <p:txBody>
          <a:bodyPr/>
          <a:lstStyle/>
          <a:p>
            <a:endParaRPr lang="en-US" dirty="0"/>
          </a:p>
        </p:txBody>
      </p:sp>
      <p:sp>
        <p:nvSpPr>
          <p:cNvPr id="4" name="Slide Number Placeholder 3"/>
          <p:cNvSpPr>
            <a:spLocks noGrp="1"/>
          </p:cNvSpPr>
          <p:nvPr>
            <p:ph type="sldNum" sz="quarter" idx="10"/>
          </p:nvPr>
        </p:nvSpPr>
        <p:spPr/>
        <p:txBody>
          <a:bodyPr/>
          <a:lstStyle/>
          <a:p>
            <a:fld id="{BE1DC844-B6CA-49AC-BF8F-4A74A9323CDB}" type="slidenum">
              <a:rPr lang="en-US" smtClean="0"/>
              <a:pPr/>
              <a:t>13</a:t>
            </a:fld>
            <a:endParaRPr lang="en-US"/>
          </a:p>
        </p:txBody>
      </p:sp>
    </p:spTree>
    <p:extLst>
      <p:ext uri="{BB962C8B-B14F-4D97-AF65-F5344CB8AC3E}">
        <p14:creationId xmlns:p14="http://schemas.microsoft.com/office/powerpoint/2010/main" val="4183496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C8FA16-DBE8-4806-9945-E0A2D7D0A2C0}" type="datetimeFigureOut">
              <a:rPr lang="en-US" smtClean="0"/>
              <a:pPr/>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0777B1-EE5C-463D-9298-EF8DB23DDD84}" type="slidenum">
              <a:rPr lang="en-US" smtClean="0"/>
              <a:pPr/>
              <a:t>‹#›</a:t>
            </a:fld>
            <a:endParaRPr lang="en-US"/>
          </a:p>
        </p:txBody>
      </p:sp>
    </p:spTree>
    <p:extLst>
      <p:ext uri="{BB962C8B-B14F-4D97-AF65-F5344CB8AC3E}">
        <p14:creationId xmlns:p14="http://schemas.microsoft.com/office/powerpoint/2010/main" val="3332895421"/>
      </p:ext>
    </p:extLst>
  </p:cSld>
  <p:clrMapOvr>
    <a:masterClrMapping/>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C8FA16-DBE8-4806-9945-E0A2D7D0A2C0}" type="datetimeFigureOut">
              <a:rPr lang="en-US" smtClean="0"/>
              <a:pPr/>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0777B1-EE5C-463D-9298-EF8DB23DDD84}" type="slidenum">
              <a:rPr lang="en-US" smtClean="0"/>
              <a:pPr/>
              <a:t>‹#›</a:t>
            </a:fld>
            <a:endParaRPr lang="en-US"/>
          </a:p>
        </p:txBody>
      </p:sp>
    </p:spTree>
    <p:extLst>
      <p:ext uri="{BB962C8B-B14F-4D97-AF65-F5344CB8AC3E}">
        <p14:creationId xmlns:p14="http://schemas.microsoft.com/office/powerpoint/2010/main" val="659570274"/>
      </p:ext>
    </p:extLst>
  </p:cSld>
  <p:clrMapOvr>
    <a:masterClrMapping/>
  </p:clrMapOvr>
  <p:transition>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C8FA16-DBE8-4806-9945-E0A2D7D0A2C0}" type="datetimeFigureOut">
              <a:rPr lang="en-US" smtClean="0"/>
              <a:pPr/>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0777B1-EE5C-463D-9298-EF8DB23DDD84}" type="slidenum">
              <a:rPr lang="en-US" smtClean="0"/>
              <a:pPr/>
              <a:t>‹#›</a:t>
            </a:fld>
            <a:endParaRPr lang="en-US"/>
          </a:p>
        </p:txBody>
      </p:sp>
    </p:spTree>
    <p:extLst>
      <p:ext uri="{BB962C8B-B14F-4D97-AF65-F5344CB8AC3E}">
        <p14:creationId xmlns:p14="http://schemas.microsoft.com/office/powerpoint/2010/main" val="2710807120"/>
      </p:ext>
    </p:extLst>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C8FA16-DBE8-4806-9945-E0A2D7D0A2C0}" type="datetimeFigureOut">
              <a:rPr lang="en-US" smtClean="0"/>
              <a:pPr/>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0777B1-EE5C-463D-9298-EF8DB23DDD84}" type="slidenum">
              <a:rPr lang="en-US" smtClean="0"/>
              <a:pPr/>
              <a:t>‹#›</a:t>
            </a:fld>
            <a:endParaRPr lang="en-US"/>
          </a:p>
        </p:txBody>
      </p:sp>
    </p:spTree>
    <p:extLst>
      <p:ext uri="{BB962C8B-B14F-4D97-AF65-F5344CB8AC3E}">
        <p14:creationId xmlns:p14="http://schemas.microsoft.com/office/powerpoint/2010/main" val="1136753710"/>
      </p:ext>
    </p:extLst>
  </p:cSld>
  <p:clrMapOvr>
    <a:masterClrMapping/>
  </p:clrMapOvr>
  <p:transition>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C8FA16-DBE8-4806-9945-E0A2D7D0A2C0}" type="datetimeFigureOut">
              <a:rPr lang="en-US" smtClean="0"/>
              <a:pPr/>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0777B1-EE5C-463D-9298-EF8DB23DDD84}" type="slidenum">
              <a:rPr lang="en-US" smtClean="0"/>
              <a:pPr/>
              <a:t>‹#›</a:t>
            </a:fld>
            <a:endParaRPr lang="en-US"/>
          </a:p>
        </p:txBody>
      </p:sp>
    </p:spTree>
    <p:extLst>
      <p:ext uri="{BB962C8B-B14F-4D97-AF65-F5344CB8AC3E}">
        <p14:creationId xmlns:p14="http://schemas.microsoft.com/office/powerpoint/2010/main" val="3493894667"/>
      </p:ext>
    </p:extLst>
  </p:cSld>
  <p:clrMapOvr>
    <a:masterClrMapping/>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C8FA16-DBE8-4806-9945-E0A2D7D0A2C0}" type="datetimeFigureOut">
              <a:rPr lang="en-US" smtClean="0"/>
              <a:pPr/>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0777B1-EE5C-463D-9298-EF8DB23DDD84}" type="slidenum">
              <a:rPr lang="en-US" smtClean="0"/>
              <a:pPr/>
              <a:t>‹#›</a:t>
            </a:fld>
            <a:endParaRPr lang="en-US"/>
          </a:p>
        </p:txBody>
      </p:sp>
    </p:spTree>
    <p:extLst>
      <p:ext uri="{BB962C8B-B14F-4D97-AF65-F5344CB8AC3E}">
        <p14:creationId xmlns:p14="http://schemas.microsoft.com/office/powerpoint/2010/main" val="296066044"/>
      </p:ext>
    </p:extLst>
  </p:cSld>
  <p:clrMapOvr>
    <a:masterClrMapping/>
  </p:clrMapOvr>
  <p:transitio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C8FA16-DBE8-4806-9945-E0A2D7D0A2C0}" type="datetimeFigureOut">
              <a:rPr lang="en-US" smtClean="0"/>
              <a:pPr/>
              <a:t>4/5/2023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0777B1-EE5C-463D-9298-EF8DB23DDD84}" type="slidenum">
              <a:rPr lang="en-US" smtClean="0"/>
              <a:pPr/>
              <a:t>‹#›</a:t>
            </a:fld>
            <a:endParaRPr lang="en-US"/>
          </a:p>
        </p:txBody>
      </p:sp>
    </p:spTree>
    <p:extLst>
      <p:ext uri="{BB962C8B-B14F-4D97-AF65-F5344CB8AC3E}">
        <p14:creationId xmlns:p14="http://schemas.microsoft.com/office/powerpoint/2010/main" val="3569841047"/>
      </p:ext>
    </p:extLst>
  </p:cSld>
  <p:clrMapOvr>
    <a:masterClrMapping/>
  </p:clrMapOvr>
  <p:transition>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C8FA16-DBE8-4806-9945-E0A2D7D0A2C0}" type="datetimeFigureOut">
              <a:rPr lang="en-US" smtClean="0"/>
              <a:pPr/>
              <a:t>4/5/2023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0777B1-EE5C-463D-9298-EF8DB23DDD84}" type="slidenum">
              <a:rPr lang="en-US" smtClean="0"/>
              <a:pPr/>
              <a:t>‹#›</a:t>
            </a:fld>
            <a:endParaRPr lang="en-US"/>
          </a:p>
        </p:txBody>
      </p:sp>
    </p:spTree>
    <p:extLst>
      <p:ext uri="{BB962C8B-B14F-4D97-AF65-F5344CB8AC3E}">
        <p14:creationId xmlns:p14="http://schemas.microsoft.com/office/powerpoint/2010/main" val="223815105"/>
      </p:ext>
    </p:extLst>
  </p:cSld>
  <p:clrMapOvr>
    <a:masterClrMapping/>
  </p:clrMapOvr>
  <p:transition>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C8FA16-DBE8-4806-9945-E0A2D7D0A2C0}" type="datetimeFigureOut">
              <a:rPr lang="en-US" smtClean="0"/>
              <a:pPr/>
              <a:t>4/5/2023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0777B1-EE5C-463D-9298-EF8DB23DDD84}" type="slidenum">
              <a:rPr lang="en-US" smtClean="0"/>
              <a:pPr/>
              <a:t>‹#›</a:t>
            </a:fld>
            <a:endParaRPr lang="en-US"/>
          </a:p>
        </p:txBody>
      </p:sp>
    </p:spTree>
    <p:extLst>
      <p:ext uri="{BB962C8B-B14F-4D97-AF65-F5344CB8AC3E}">
        <p14:creationId xmlns:p14="http://schemas.microsoft.com/office/powerpoint/2010/main" val="1680720854"/>
      </p:ext>
    </p:extLst>
  </p:cSld>
  <p:clrMapOvr>
    <a:masterClrMapping/>
  </p:clrMapOvr>
  <p:transition>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C8FA16-DBE8-4806-9945-E0A2D7D0A2C0}" type="datetimeFigureOut">
              <a:rPr lang="en-US" smtClean="0"/>
              <a:pPr/>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0777B1-EE5C-463D-9298-EF8DB23DDD84}" type="slidenum">
              <a:rPr lang="en-US" smtClean="0"/>
              <a:pPr/>
              <a:t>‹#›</a:t>
            </a:fld>
            <a:endParaRPr lang="en-US"/>
          </a:p>
        </p:txBody>
      </p:sp>
    </p:spTree>
    <p:extLst>
      <p:ext uri="{BB962C8B-B14F-4D97-AF65-F5344CB8AC3E}">
        <p14:creationId xmlns:p14="http://schemas.microsoft.com/office/powerpoint/2010/main" val="3683376657"/>
      </p:ext>
    </p:extLst>
  </p:cSld>
  <p:clrMapOvr>
    <a:masterClrMapping/>
  </p:clrMapOvr>
  <p:transition>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C8FA16-DBE8-4806-9945-E0A2D7D0A2C0}" type="datetimeFigureOut">
              <a:rPr lang="en-US" smtClean="0"/>
              <a:pPr/>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0777B1-EE5C-463D-9298-EF8DB23DDD84}" type="slidenum">
              <a:rPr lang="en-US" smtClean="0"/>
              <a:pPr/>
              <a:t>‹#›</a:t>
            </a:fld>
            <a:endParaRPr lang="en-US"/>
          </a:p>
        </p:txBody>
      </p:sp>
    </p:spTree>
    <p:extLst>
      <p:ext uri="{BB962C8B-B14F-4D97-AF65-F5344CB8AC3E}">
        <p14:creationId xmlns:p14="http://schemas.microsoft.com/office/powerpoint/2010/main" val="3790795119"/>
      </p:ext>
    </p:extLst>
  </p:cSld>
  <p:clrMapOvr>
    <a:masterClrMapping/>
  </p:clrMapOvr>
  <p:transition>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C8FA16-DBE8-4806-9945-E0A2D7D0A2C0}" type="datetimeFigureOut">
              <a:rPr lang="en-US" smtClean="0"/>
              <a:pPr/>
              <a:t>4/5/2023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0777B1-EE5C-463D-9298-EF8DB23DDD84}" type="slidenum">
              <a:rPr lang="en-US" smtClean="0"/>
              <a:pPr/>
              <a:t>‹#›</a:t>
            </a:fld>
            <a:endParaRPr lang="en-US"/>
          </a:p>
        </p:txBody>
      </p:sp>
    </p:spTree>
    <p:extLst>
      <p:ext uri="{BB962C8B-B14F-4D97-AF65-F5344CB8AC3E}">
        <p14:creationId xmlns:p14="http://schemas.microsoft.com/office/powerpoint/2010/main" val="11332524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air.csiss.gmu.edu/aq/NEMO/"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air.larc.nasa.gov/missions/listos/index.html"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tiff"/><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43248"/>
            <a:ext cx="12192000" cy="154559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A7E"/>
                </a:solidFill>
                <a:ea typeface="+mj-ea"/>
                <a:cs typeface="+mj-cs"/>
              </a:rPr>
              <a:t>Michael Geigert</a:t>
            </a:r>
          </a:p>
          <a:p>
            <a:pPr algn="ctr"/>
            <a:r>
              <a:rPr lang="en-US" sz="3200" dirty="0">
                <a:solidFill>
                  <a:srgbClr val="002A7E"/>
                </a:solidFill>
                <a:ea typeface="+mj-ea"/>
                <a:cs typeface="+mj-cs"/>
              </a:rPr>
              <a:t>Bureau of Air Management</a:t>
            </a:r>
            <a:endParaRPr lang="en-US" sz="3200" dirty="0">
              <a:solidFill>
                <a:srgbClr val="002060"/>
              </a:solidFill>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34691" y="5695822"/>
            <a:ext cx="917086" cy="921694"/>
          </a:xfrm>
          <a:prstGeom prst="rect">
            <a:avLst/>
          </a:prstGeom>
        </p:spPr>
      </p:pic>
      <p:sp>
        <p:nvSpPr>
          <p:cNvPr id="3" name="Title 2"/>
          <p:cNvSpPr>
            <a:spLocks noGrp="1"/>
          </p:cNvSpPr>
          <p:nvPr>
            <p:ph type="ctrTitle"/>
          </p:nvPr>
        </p:nvSpPr>
        <p:spPr>
          <a:xfrm>
            <a:off x="0" y="0"/>
            <a:ext cx="12192000" cy="1545592"/>
          </a:xfrm>
        </p:spPr>
        <p:txBody>
          <a:bodyPr anchor="t">
            <a:normAutofit/>
          </a:bodyPr>
          <a:lstStyle/>
          <a:p>
            <a:r>
              <a:rPr lang="en-US" sz="4800" dirty="0"/>
              <a:t>TEMPO High-resolution tracking of NO</a:t>
            </a:r>
            <a:r>
              <a:rPr lang="en-US" sz="4800" baseline="-25000" dirty="0"/>
              <a:t>2</a:t>
            </a:r>
            <a:r>
              <a:rPr lang="en-US" sz="4800" dirty="0"/>
              <a:t> /CH</a:t>
            </a:r>
            <a:r>
              <a:rPr lang="en-US" sz="4800" baseline="-25000" dirty="0"/>
              <a:t>2</a:t>
            </a:r>
            <a:r>
              <a:rPr lang="en-US" sz="4800" dirty="0"/>
              <a:t>O emissions during high O</a:t>
            </a:r>
            <a:r>
              <a:rPr lang="en-US" sz="4800" baseline="-25000" dirty="0"/>
              <a:t>3</a:t>
            </a:r>
            <a:r>
              <a:rPr lang="en-US" sz="4800" dirty="0"/>
              <a:t> episodes over NYC</a:t>
            </a:r>
          </a:p>
        </p:txBody>
      </p:sp>
      <p:sp>
        <p:nvSpPr>
          <p:cNvPr id="4" name="Subtitle 3"/>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B440FA6D-57CC-443D-A857-FD32184BD584}"/>
              </a:ext>
            </a:extLst>
          </p:cNvPr>
          <p:cNvPicPr>
            <a:picLocks noChangeAspect="1"/>
          </p:cNvPicPr>
          <p:nvPr/>
        </p:nvPicPr>
        <p:blipFill>
          <a:blip r:embed="rId3"/>
          <a:stretch>
            <a:fillRect/>
          </a:stretch>
        </p:blipFill>
        <p:spPr>
          <a:xfrm>
            <a:off x="1800225" y="4076619"/>
            <a:ext cx="8591550" cy="1352550"/>
          </a:xfrm>
          <a:prstGeom prst="rect">
            <a:avLst/>
          </a:prstGeom>
        </p:spPr>
      </p:pic>
      <p:pic>
        <p:nvPicPr>
          <p:cNvPr id="7" name="Picture 6">
            <a:extLst>
              <a:ext uri="{FF2B5EF4-FFF2-40B4-BE49-F238E27FC236}">
                <a16:creationId xmlns:a16="http://schemas.microsoft.com/office/drawing/2014/main" id="{54D79F13-2825-4A09-8458-1520F433DE6E}"/>
              </a:ext>
            </a:extLst>
          </p:cNvPr>
          <p:cNvPicPr>
            <a:picLocks noChangeAspect="1"/>
          </p:cNvPicPr>
          <p:nvPr/>
        </p:nvPicPr>
        <p:blipFill>
          <a:blip r:embed="rId4"/>
          <a:stretch>
            <a:fillRect/>
          </a:stretch>
        </p:blipFill>
        <p:spPr>
          <a:xfrm>
            <a:off x="4174602" y="1428831"/>
            <a:ext cx="3842795" cy="2469296"/>
          </a:xfrm>
          <a:prstGeom prst="rect">
            <a:avLst/>
          </a:prstGeom>
        </p:spPr>
      </p:pic>
      <p:pic>
        <p:nvPicPr>
          <p:cNvPr id="15" name="Picture 14">
            <a:extLst>
              <a:ext uri="{FF2B5EF4-FFF2-40B4-BE49-F238E27FC236}">
                <a16:creationId xmlns:a16="http://schemas.microsoft.com/office/drawing/2014/main" id="{9A43DE2C-60E8-4461-B942-239F6EF5B5E9}"/>
              </a:ext>
            </a:extLst>
          </p:cNvPr>
          <p:cNvPicPr>
            <a:picLocks noChangeAspect="1"/>
          </p:cNvPicPr>
          <p:nvPr/>
        </p:nvPicPr>
        <p:blipFill rotWithShape="1">
          <a:blip r:embed="rId5">
            <a:extLst>
              <a:ext uri="{28A0092B-C50C-407E-A947-70E740481C1C}">
                <a14:useLocalDpi xmlns:a14="http://schemas.microsoft.com/office/drawing/2010/main" val="0"/>
              </a:ext>
            </a:extLst>
          </a:blip>
          <a:srcRect l="3759" r="4076"/>
          <a:stretch/>
        </p:blipFill>
        <p:spPr>
          <a:xfrm>
            <a:off x="0" y="5620828"/>
            <a:ext cx="3450566" cy="1071681"/>
          </a:xfrm>
          <a:prstGeom prst="rect">
            <a:avLst/>
          </a:prstGeom>
        </p:spPr>
      </p:pic>
    </p:spTree>
    <p:extLst>
      <p:ext uri="{BB962C8B-B14F-4D97-AF65-F5344CB8AC3E}">
        <p14:creationId xmlns:p14="http://schemas.microsoft.com/office/powerpoint/2010/main" val="2903435763"/>
      </p:ext>
    </p:extLst>
  </p:cSld>
  <p:clrMapOvr>
    <a:masterClrMapping/>
  </p:clrMapOvr>
  <p:transition>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723275"/>
          </a:xfrm>
          <a:prstGeom prst="rect">
            <a:avLst/>
          </a:prstGeom>
          <a:gradFill>
            <a:gsLst>
              <a:gs pos="66000">
                <a:schemeClr val="accent1">
                  <a:lumMod val="5000"/>
                  <a:lumOff val="95000"/>
                </a:schemeClr>
              </a:gs>
              <a:gs pos="0">
                <a:schemeClr val="accent1">
                  <a:lumMod val="45000"/>
                  <a:lumOff val="55000"/>
                </a:schemeClr>
              </a:gs>
              <a:gs pos="100000">
                <a:schemeClr val="accent1">
                  <a:lumMod val="45000"/>
                  <a:lumOff val="55000"/>
                </a:schemeClr>
              </a:gs>
              <a:gs pos="39000">
                <a:schemeClr val="accent1">
                  <a:lumMod val="5000"/>
                  <a:lumOff val="95000"/>
                </a:schemeClr>
              </a:gs>
            </a:gsLst>
            <a:lin ang="5400000" scaled="1"/>
          </a:gradFill>
        </p:spPr>
        <p:txBody>
          <a:bodyPr wrap="square" tIns="0" rtlCol="0" anchor="t" anchorCtr="0">
            <a:spAutoFit/>
          </a:bodyPr>
          <a:lstStyle/>
          <a:p>
            <a:pPr algn="ctr"/>
            <a:r>
              <a:rPr lang="en-US" sz="4400" dirty="0">
                <a:solidFill>
                  <a:srgbClr val="002060"/>
                </a:solidFill>
              </a:rPr>
              <a:t>July 2, 2018 GCAS </a:t>
            </a:r>
            <a:r>
              <a:rPr lang="en-US" sz="4400" dirty="0"/>
              <a:t>NO</a:t>
            </a:r>
            <a:r>
              <a:rPr lang="en-US" sz="4400" baseline="-25000" dirty="0"/>
              <a:t>2</a:t>
            </a:r>
            <a:r>
              <a:rPr lang="en-US" sz="4400" dirty="0">
                <a:solidFill>
                  <a:srgbClr val="002060"/>
                </a:solidFill>
              </a:rPr>
              <a:t> NYC Flyover Animation</a:t>
            </a:r>
          </a:p>
        </p:txBody>
      </p:sp>
      <p:pic>
        <p:nvPicPr>
          <p:cNvPr id="4" name="July 2, 201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56664" y="714734"/>
            <a:ext cx="9878671" cy="5556753"/>
          </a:xfrm>
          <a:prstGeom prst="rect">
            <a:avLst/>
          </a:prstGeom>
        </p:spPr>
      </p:pic>
      <p:sp>
        <p:nvSpPr>
          <p:cNvPr id="3" name="Content Placeholder 3">
            <a:extLst>
              <a:ext uri="{FF2B5EF4-FFF2-40B4-BE49-F238E27FC236}">
                <a16:creationId xmlns:a16="http://schemas.microsoft.com/office/drawing/2014/main" id="{AB16658E-316D-4C48-80B8-6396958B718A}"/>
              </a:ext>
            </a:extLst>
          </p:cNvPr>
          <p:cNvSpPr txBox="1">
            <a:spLocks/>
          </p:cNvSpPr>
          <p:nvPr/>
        </p:nvSpPr>
        <p:spPr>
          <a:xfrm>
            <a:off x="0" y="6271487"/>
            <a:ext cx="12192000" cy="5865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This animation with the GCAS NO2 plotted with the EGU stacks around NYC shows much of the NO2 plumes coming off the EGU stacks and airports on the afternoon of July 2, 2018.  On this day, very high ozone levels were measured to the north of NYC.</a:t>
            </a:r>
          </a:p>
        </p:txBody>
      </p:sp>
    </p:spTree>
    <p:extLst>
      <p:ext uri="{BB962C8B-B14F-4D97-AF65-F5344CB8AC3E}">
        <p14:creationId xmlns:p14="http://schemas.microsoft.com/office/powerpoint/2010/main" val="254714002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7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723275"/>
          </a:xfrm>
          <a:prstGeom prst="rect">
            <a:avLst/>
          </a:prstGeom>
          <a:gradFill>
            <a:gsLst>
              <a:gs pos="66000">
                <a:schemeClr val="accent1">
                  <a:lumMod val="5000"/>
                  <a:lumOff val="95000"/>
                </a:schemeClr>
              </a:gs>
              <a:gs pos="0">
                <a:schemeClr val="accent1">
                  <a:lumMod val="45000"/>
                  <a:lumOff val="55000"/>
                </a:schemeClr>
              </a:gs>
              <a:gs pos="100000">
                <a:schemeClr val="accent1">
                  <a:lumMod val="45000"/>
                  <a:lumOff val="55000"/>
                </a:schemeClr>
              </a:gs>
              <a:gs pos="39000">
                <a:schemeClr val="accent1">
                  <a:lumMod val="5000"/>
                  <a:lumOff val="95000"/>
                </a:schemeClr>
              </a:gs>
            </a:gsLst>
            <a:lin ang="5400000" scaled="1"/>
          </a:gradFill>
        </p:spPr>
        <p:txBody>
          <a:bodyPr wrap="square" tIns="0" rtlCol="0" anchor="t" anchorCtr="0">
            <a:spAutoFit/>
          </a:bodyPr>
          <a:lstStyle/>
          <a:p>
            <a:pPr algn="ctr"/>
            <a:r>
              <a:rPr lang="en-US" sz="4400" dirty="0">
                <a:solidFill>
                  <a:srgbClr val="002060"/>
                </a:solidFill>
              </a:rPr>
              <a:t>July 2, 2018 GCAS </a:t>
            </a:r>
            <a:r>
              <a:rPr lang="en-US" sz="4400" dirty="0"/>
              <a:t>NO</a:t>
            </a:r>
            <a:r>
              <a:rPr lang="en-US" sz="4400" baseline="-25000" dirty="0"/>
              <a:t>2</a:t>
            </a:r>
            <a:r>
              <a:rPr lang="en-US" sz="4400" dirty="0">
                <a:solidFill>
                  <a:srgbClr val="002060"/>
                </a:solidFill>
              </a:rPr>
              <a:t> NYC Flyover Close-up</a:t>
            </a:r>
          </a:p>
        </p:txBody>
      </p:sp>
      <p:pic>
        <p:nvPicPr>
          <p:cNvPr id="6" name="Picture 5">
            <a:extLst>
              <a:ext uri="{FF2B5EF4-FFF2-40B4-BE49-F238E27FC236}">
                <a16:creationId xmlns:a16="http://schemas.microsoft.com/office/drawing/2014/main" id="{6CF816E2-8CB3-4422-AEF6-4018D9FBDEED}"/>
              </a:ext>
            </a:extLst>
          </p:cNvPr>
          <p:cNvPicPr>
            <a:picLocks noChangeAspect="1"/>
          </p:cNvPicPr>
          <p:nvPr/>
        </p:nvPicPr>
        <p:blipFill>
          <a:blip r:embed="rId2"/>
          <a:stretch>
            <a:fillRect/>
          </a:stretch>
        </p:blipFill>
        <p:spPr>
          <a:xfrm>
            <a:off x="962025" y="872680"/>
            <a:ext cx="10267950" cy="5514975"/>
          </a:xfrm>
          <a:prstGeom prst="rect">
            <a:avLst/>
          </a:prstGeom>
        </p:spPr>
      </p:pic>
    </p:spTree>
    <p:extLst>
      <p:ext uri="{BB962C8B-B14F-4D97-AF65-F5344CB8AC3E}">
        <p14:creationId xmlns:p14="http://schemas.microsoft.com/office/powerpoint/2010/main" val="90567526"/>
      </p:ext>
    </p:extLst>
  </p:cSld>
  <p:clrMapOvr>
    <a:masterClrMapping/>
  </p:clrMapOvr>
  <p:transition>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723275"/>
          </a:xfrm>
          <a:prstGeom prst="rect">
            <a:avLst/>
          </a:prstGeom>
          <a:gradFill>
            <a:gsLst>
              <a:gs pos="66000">
                <a:schemeClr val="accent1">
                  <a:lumMod val="5000"/>
                  <a:lumOff val="95000"/>
                </a:schemeClr>
              </a:gs>
              <a:gs pos="0">
                <a:schemeClr val="accent1">
                  <a:lumMod val="45000"/>
                  <a:lumOff val="55000"/>
                </a:schemeClr>
              </a:gs>
              <a:gs pos="100000">
                <a:schemeClr val="accent1">
                  <a:lumMod val="45000"/>
                  <a:lumOff val="55000"/>
                </a:schemeClr>
              </a:gs>
              <a:gs pos="39000">
                <a:schemeClr val="accent1">
                  <a:lumMod val="5000"/>
                  <a:lumOff val="95000"/>
                </a:schemeClr>
              </a:gs>
            </a:gsLst>
            <a:lin ang="5400000" scaled="1"/>
          </a:gradFill>
        </p:spPr>
        <p:txBody>
          <a:bodyPr wrap="square" tIns="0" rtlCol="0" anchor="t" anchorCtr="0">
            <a:spAutoFit/>
          </a:bodyPr>
          <a:lstStyle/>
          <a:p>
            <a:pPr algn="ctr"/>
            <a:r>
              <a:rPr lang="en-US" sz="4400" dirty="0">
                <a:solidFill>
                  <a:srgbClr val="002060"/>
                </a:solidFill>
              </a:rPr>
              <a:t>High Resolution NOx Inventory</a:t>
            </a:r>
          </a:p>
        </p:txBody>
      </p:sp>
      <p:sp>
        <p:nvSpPr>
          <p:cNvPr id="5" name="TextBox 4">
            <a:extLst>
              <a:ext uri="{FF2B5EF4-FFF2-40B4-BE49-F238E27FC236}">
                <a16:creationId xmlns:a16="http://schemas.microsoft.com/office/drawing/2014/main" id="{7E4476C4-182C-4EB6-AEB1-6A75448CCEB4}"/>
              </a:ext>
            </a:extLst>
          </p:cNvPr>
          <p:cNvSpPr txBox="1"/>
          <p:nvPr/>
        </p:nvSpPr>
        <p:spPr>
          <a:xfrm>
            <a:off x="-1" y="5747141"/>
            <a:ext cx="12192000" cy="1015663"/>
          </a:xfrm>
          <a:prstGeom prst="rect">
            <a:avLst/>
          </a:prstGeom>
          <a:noFill/>
          <a:effectLst/>
        </p:spPr>
        <p:txBody>
          <a:bodyPr wrap="square" rtlCol="0">
            <a:spAutoFit/>
          </a:bodyPr>
          <a:lstStyle/>
          <a:p>
            <a:r>
              <a:rPr lang="en-US" sz="2000" b="1" dirty="0">
                <a:effectLst/>
                <a:latin typeface="+mj-lt"/>
              </a:rPr>
              <a:t>This 1km annual </a:t>
            </a:r>
            <a:r>
              <a:rPr lang="en-US" sz="2000" b="1" dirty="0" err="1">
                <a:effectLst/>
                <a:latin typeface="+mj-lt"/>
              </a:rPr>
              <a:t>regridded</a:t>
            </a:r>
            <a:r>
              <a:rPr lang="en-US" sz="2000" b="1" dirty="0">
                <a:effectLst/>
                <a:latin typeface="+mj-lt"/>
              </a:rPr>
              <a:t> 2017 NEI NOx inventory clearly shows emissions along major highways and urban areas. </a:t>
            </a:r>
            <a:r>
              <a:rPr lang="en-US" sz="2000" b="1" dirty="0">
                <a:latin typeface="+mj-lt"/>
              </a:rPr>
              <a:t>It would be valuable for TEMPO to attempt a high resolution mapping of NO2 sources to help verify the EPA inventory.  </a:t>
            </a:r>
            <a:r>
              <a:rPr lang="en-US" sz="2000" b="1" i="1" dirty="0">
                <a:latin typeface="+mj-lt"/>
              </a:rPr>
              <a:t>Courtesy of </a:t>
            </a:r>
            <a:r>
              <a:rPr lang="en-US" sz="2000" b="1" i="1" dirty="0">
                <a:latin typeface="+mj-lt"/>
                <a:hlinkClick r:id="rId2"/>
              </a:rPr>
              <a:t>Neighborhood Emission Mapping Operation</a:t>
            </a:r>
            <a:r>
              <a:rPr lang="en-US" sz="2000" b="1" i="1" dirty="0">
                <a:latin typeface="+mj-lt"/>
              </a:rPr>
              <a:t> , Dr Daniel Tong GMU</a:t>
            </a:r>
            <a:r>
              <a:rPr lang="en-US" sz="2000" b="1" dirty="0">
                <a:latin typeface="+mj-lt"/>
              </a:rPr>
              <a:t>.</a:t>
            </a:r>
            <a:endParaRPr lang="en-US" sz="2000" b="1" dirty="0">
              <a:effectLst/>
              <a:latin typeface="+mj-lt"/>
            </a:endParaRPr>
          </a:p>
        </p:txBody>
      </p:sp>
      <p:pic>
        <p:nvPicPr>
          <p:cNvPr id="6" name="Picture 5">
            <a:extLst>
              <a:ext uri="{FF2B5EF4-FFF2-40B4-BE49-F238E27FC236}">
                <a16:creationId xmlns:a16="http://schemas.microsoft.com/office/drawing/2014/main" id="{B463BE2C-1643-4268-BEE1-73F24B4FEA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4788" b="5730"/>
          <a:stretch/>
        </p:blipFill>
        <p:spPr>
          <a:xfrm>
            <a:off x="2524688" y="723275"/>
            <a:ext cx="7142623" cy="5023866"/>
          </a:xfrm>
          <a:prstGeom prst="rect">
            <a:avLst/>
          </a:prstGeom>
        </p:spPr>
      </p:pic>
    </p:spTree>
    <p:extLst>
      <p:ext uri="{BB962C8B-B14F-4D97-AF65-F5344CB8AC3E}">
        <p14:creationId xmlns:p14="http://schemas.microsoft.com/office/powerpoint/2010/main" val="1514577052"/>
      </p:ext>
    </p:extLst>
  </p:cSld>
  <p:clrMapOvr>
    <a:masterClrMapping/>
  </p:clrMapOvr>
  <p:transition>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12192000" cy="805649"/>
          </a:xfrm>
          <a:gradFill>
            <a:gsLst>
              <a:gs pos="41000">
                <a:schemeClr val="accent1">
                  <a:lumMod val="5000"/>
                  <a:lumOff val="95000"/>
                </a:schemeClr>
              </a:gs>
              <a:gs pos="0">
                <a:schemeClr val="accent1">
                  <a:lumMod val="45000"/>
                  <a:lumOff val="55000"/>
                </a:schemeClr>
              </a:gs>
              <a:gs pos="100000">
                <a:schemeClr val="accent1">
                  <a:lumMod val="45000"/>
                  <a:lumOff val="55000"/>
                </a:schemeClr>
              </a:gs>
            </a:gsLst>
            <a:lin ang="5400000" scaled="1"/>
          </a:gradFill>
        </p:spPr>
        <p:txBody>
          <a:bodyPr>
            <a:normAutofit/>
          </a:bodyPr>
          <a:lstStyle/>
          <a:p>
            <a:pPr algn="ctr"/>
            <a:r>
              <a:rPr lang="en-US" sz="4800" dirty="0"/>
              <a:t>Conclusions</a:t>
            </a:r>
          </a:p>
        </p:txBody>
      </p:sp>
      <p:sp>
        <p:nvSpPr>
          <p:cNvPr id="4" name="Content Placeholder 3"/>
          <p:cNvSpPr>
            <a:spLocks noGrp="1"/>
          </p:cNvSpPr>
          <p:nvPr>
            <p:ph idx="1"/>
          </p:nvPr>
        </p:nvSpPr>
        <p:spPr>
          <a:xfrm>
            <a:off x="0" y="936258"/>
            <a:ext cx="12192000" cy="5788633"/>
          </a:xfrm>
        </p:spPr>
        <p:txBody>
          <a:bodyPr>
            <a:noAutofit/>
          </a:bodyPr>
          <a:lstStyle/>
          <a:p>
            <a:r>
              <a:rPr lang="en-US" dirty="0"/>
              <a:t>It would be very valuable to have these ~10 minute scans during the morning hours over NYC to show the position and strength of the NO2 plumes and to track their movement over the land/sea interface.</a:t>
            </a:r>
          </a:p>
          <a:p>
            <a:r>
              <a:rPr lang="en-US" dirty="0"/>
              <a:t>These would also complement the afternoon TROPOMI overpasses, since morning meteorology produces different patterns of pollutant dispersion.</a:t>
            </a:r>
          </a:p>
          <a:p>
            <a:r>
              <a:rPr lang="en-US" dirty="0"/>
              <a:t>It would be preferable to use an over-sampling technique to improve the spatial resolution (~1km) enough to single out point sources of emissions .</a:t>
            </a:r>
          </a:p>
          <a:p>
            <a:r>
              <a:rPr lang="en-US" dirty="0"/>
              <a:t>High ozone events appear to have become more of a local issue for Connecticut, rather than regional. This shows that NOx reductions have been effective on a regional scale, but still are needed in large urban areas.</a:t>
            </a:r>
          </a:p>
          <a:p>
            <a:r>
              <a:rPr lang="en-US" dirty="0"/>
              <a:t>Using TEMPO to provide high resolution imaging during high ozone days over the NYC area would be invaluable to air quality managers in developing better control strategies.</a:t>
            </a:r>
          </a:p>
        </p:txBody>
      </p:sp>
    </p:spTree>
    <p:extLst>
      <p:ext uri="{BB962C8B-B14F-4D97-AF65-F5344CB8AC3E}">
        <p14:creationId xmlns:p14="http://schemas.microsoft.com/office/powerpoint/2010/main" val="1192279020"/>
      </p:ext>
    </p:extLst>
  </p:cSld>
  <p:clrMapOvr>
    <a:masterClrMapping/>
  </p:clrMapOvr>
  <p:transition>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12192000" cy="805649"/>
          </a:xfrm>
          <a:gradFill>
            <a:gsLst>
              <a:gs pos="41000">
                <a:schemeClr val="accent1">
                  <a:lumMod val="5000"/>
                  <a:lumOff val="95000"/>
                </a:schemeClr>
              </a:gs>
              <a:gs pos="0">
                <a:schemeClr val="accent1">
                  <a:lumMod val="45000"/>
                  <a:lumOff val="55000"/>
                </a:schemeClr>
              </a:gs>
              <a:gs pos="100000">
                <a:schemeClr val="accent1">
                  <a:lumMod val="45000"/>
                  <a:lumOff val="55000"/>
                </a:schemeClr>
              </a:gs>
            </a:gsLst>
            <a:lin ang="5400000" scaled="1"/>
          </a:gradFill>
        </p:spPr>
        <p:txBody>
          <a:bodyPr/>
          <a:lstStyle/>
          <a:p>
            <a:pPr algn="ctr"/>
            <a:r>
              <a:rPr lang="en-US" dirty="0"/>
              <a:t>Using TEMPO to Monitor Emissions Over NYC</a:t>
            </a:r>
          </a:p>
        </p:txBody>
      </p:sp>
      <p:sp>
        <p:nvSpPr>
          <p:cNvPr id="7" name="TextBox 6">
            <a:extLst>
              <a:ext uri="{FF2B5EF4-FFF2-40B4-BE49-F238E27FC236}">
                <a16:creationId xmlns:a16="http://schemas.microsoft.com/office/drawing/2014/main" id="{5A88612E-B5A2-4761-B1EA-57168DE9DB49}"/>
              </a:ext>
            </a:extLst>
          </p:cNvPr>
          <p:cNvSpPr txBox="1"/>
          <p:nvPr/>
        </p:nvSpPr>
        <p:spPr>
          <a:xfrm>
            <a:off x="61912" y="875391"/>
            <a:ext cx="12068175" cy="5632311"/>
          </a:xfrm>
          <a:prstGeom prst="rect">
            <a:avLst/>
          </a:prstGeom>
          <a:noFill/>
          <a:effectLst/>
        </p:spPr>
        <p:txBody>
          <a:bodyPr wrap="square" rtlCol="0">
            <a:spAutoFit/>
          </a:bodyPr>
          <a:lstStyle/>
          <a:p>
            <a:pPr marL="342900" indent="-342900">
              <a:buFont typeface="Arial" panose="020B0604020202020204" pitchFamily="34" charset="0"/>
              <a:buChar char="•"/>
            </a:pPr>
            <a:r>
              <a:rPr lang="en-US" sz="2000" b="1" dirty="0">
                <a:latin typeface="+mj-lt"/>
              </a:rPr>
              <a:t>After reviewing data from the </a:t>
            </a:r>
            <a:r>
              <a:rPr lang="en-US" sz="2000" b="1" dirty="0">
                <a:latin typeface="+mj-lt"/>
                <a:hlinkClick r:id="rId3"/>
              </a:rPr>
              <a:t>Long Island Sound Tropospheric Ozone Study</a:t>
            </a:r>
            <a:r>
              <a:rPr lang="en-US" sz="2000" b="1" dirty="0">
                <a:latin typeface="+mj-lt"/>
              </a:rPr>
              <a:t> (LISTOS 2018), it was apparent that the area around NYC emits noticeably larger amounts of NO2 on days that monitor elevated ground level ozone.</a:t>
            </a:r>
            <a:br>
              <a:rPr lang="en-US" sz="2000" b="1" dirty="0">
                <a:latin typeface="+mj-lt"/>
              </a:rPr>
            </a:br>
            <a:endParaRPr lang="en-US" sz="2000" b="1" dirty="0">
              <a:latin typeface="+mj-lt"/>
            </a:endParaRPr>
          </a:p>
          <a:p>
            <a:pPr marL="342900" indent="-342900">
              <a:buFont typeface="Arial" panose="020B0604020202020204" pitchFamily="34" charset="0"/>
              <a:buChar char="•"/>
            </a:pPr>
            <a:r>
              <a:rPr lang="en-US" sz="2000" b="1" dirty="0">
                <a:latin typeface="+mj-lt"/>
              </a:rPr>
              <a:t>Because Connecticut continues to monitor the highest ozone design values on the East Coast, it is vital that the source, strength, and timing of the ozone precursors be determined, especially during the ‘ozone season,’ which typically occurs between May 1 and September 30. </a:t>
            </a:r>
            <a:br>
              <a:rPr lang="en-US" sz="2000" b="1" dirty="0">
                <a:latin typeface="+mj-lt"/>
              </a:rPr>
            </a:br>
            <a:endParaRPr lang="en-US" sz="2000" b="1" dirty="0">
              <a:latin typeface="+mj-lt"/>
            </a:endParaRPr>
          </a:p>
          <a:p>
            <a:pPr marL="342900" indent="-342900">
              <a:buFont typeface="Arial" panose="020B0604020202020204" pitchFamily="34" charset="0"/>
              <a:buChar char="•"/>
            </a:pPr>
            <a:r>
              <a:rPr lang="en-US" sz="2000" b="1" dirty="0">
                <a:latin typeface="+mj-lt"/>
              </a:rPr>
              <a:t>Although the TEMPO spatial resolution will not match the 250 meter resolution of the GCAS images, the instrument would be able to scan more frequently (10 minute time intervals) and produce spatial resolution images greater than the nominal 2.1 km x 4.7 km pixel size. </a:t>
            </a:r>
            <a:br>
              <a:rPr lang="en-US" sz="2000" b="1" dirty="0">
                <a:latin typeface="+mj-lt"/>
              </a:rPr>
            </a:br>
            <a:endParaRPr lang="en-US" sz="2000" b="1" dirty="0">
              <a:latin typeface="+mj-lt"/>
            </a:endParaRPr>
          </a:p>
          <a:p>
            <a:pPr marL="342900" indent="-342900">
              <a:buFont typeface="Arial" panose="020B0604020202020204" pitchFamily="34" charset="0"/>
              <a:buChar char="•"/>
            </a:pPr>
            <a:r>
              <a:rPr lang="en-US" sz="2000" b="1" dirty="0">
                <a:latin typeface="+mj-lt"/>
              </a:rPr>
              <a:t>In addition to the point source EGU plumes, it would be useful to determine contributions from mobile source emissions (NO2, H2CO, and C2H2O2) along major highways and from marine vessels in shipping channels and along the land/water interface. </a:t>
            </a:r>
            <a:br>
              <a:rPr lang="en-US" sz="2000" b="1" dirty="0">
                <a:latin typeface="+mj-lt"/>
              </a:rPr>
            </a:br>
            <a:endParaRPr lang="en-US" sz="2000" b="1" dirty="0">
              <a:latin typeface="+mj-lt"/>
            </a:endParaRPr>
          </a:p>
          <a:p>
            <a:pPr marL="342900" indent="-342900">
              <a:buFont typeface="Arial" panose="020B0604020202020204" pitchFamily="34" charset="0"/>
              <a:buChar char="•"/>
            </a:pPr>
            <a:r>
              <a:rPr lang="en-US" sz="2000" b="1" dirty="0">
                <a:latin typeface="+mj-lt"/>
              </a:rPr>
              <a:t>Furthermore, with the geostationary TEMPO measurements, it would be highly informative to track NO2 emissions activity over time in the study area during daylight hours spanning multiple days of a high ozone episode.</a:t>
            </a:r>
          </a:p>
          <a:p>
            <a:endParaRPr lang="en-US" sz="2000" b="1" dirty="0">
              <a:latin typeface="+mj-lt"/>
            </a:endParaRPr>
          </a:p>
        </p:txBody>
      </p:sp>
    </p:spTree>
    <p:extLst>
      <p:ext uri="{BB962C8B-B14F-4D97-AF65-F5344CB8AC3E}">
        <p14:creationId xmlns:p14="http://schemas.microsoft.com/office/powerpoint/2010/main" val="1687328389"/>
      </p:ext>
    </p:extLst>
  </p:cSld>
  <p:clrMapOvr>
    <a:masterClrMapping/>
  </p:clrMapOvr>
  <p:transition>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12192000" cy="805649"/>
          </a:xfrm>
          <a:gradFill>
            <a:gsLst>
              <a:gs pos="41000">
                <a:schemeClr val="accent1">
                  <a:lumMod val="5000"/>
                  <a:lumOff val="95000"/>
                </a:schemeClr>
              </a:gs>
              <a:gs pos="0">
                <a:schemeClr val="accent1">
                  <a:lumMod val="45000"/>
                  <a:lumOff val="55000"/>
                </a:schemeClr>
              </a:gs>
              <a:gs pos="100000">
                <a:schemeClr val="accent1">
                  <a:lumMod val="45000"/>
                  <a:lumOff val="55000"/>
                </a:schemeClr>
              </a:gs>
            </a:gsLst>
            <a:lin ang="5400000" scaled="1"/>
          </a:gradFill>
        </p:spPr>
        <p:txBody>
          <a:bodyPr/>
          <a:lstStyle/>
          <a:p>
            <a:pPr algn="ctr"/>
            <a:r>
              <a:rPr lang="en-US" dirty="0"/>
              <a:t>Ozone Design values</a:t>
            </a:r>
          </a:p>
        </p:txBody>
      </p:sp>
      <p:sp>
        <p:nvSpPr>
          <p:cNvPr id="7" name="TextBox 6">
            <a:extLst>
              <a:ext uri="{FF2B5EF4-FFF2-40B4-BE49-F238E27FC236}">
                <a16:creationId xmlns:a16="http://schemas.microsoft.com/office/drawing/2014/main" id="{5A88612E-B5A2-4761-B1EA-57168DE9DB49}"/>
              </a:ext>
            </a:extLst>
          </p:cNvPr>
          <p:cNvSpPr txBox="1"/>
          <p:nvPr/>
        </p:nvSpPr>
        <p:spPr>
          <a:xfrm>
            <a:off x="8164657" y="805649"/>
            <a:ext cx="4027344" cy="4832092"/>
          </a:xfrm>
          <a:prstGeom prst="rect">
            <a:avLst/>
          </a:prstGeom>
          <a:noFill/>
          <a:effectLst/>
        </p:spPr>
        <p:txBody>
          <a:bodyPr wrap="square" rtlCol="0">
            <a:spAutoFit/>
          </a:bodyPr>
          <a:lstStyle/>
          <a:p>
            <a:r>
              <a:rPr lang="en-US" sz="2800" b="1" dirty="0">
                <a:effectLst/>
                <a:latin typeface="+mj-lt"/>
              </a:rPr>
              <a:t>To reach attainment for the current ozone standard, the design value (3-year average of daily 4</a:t>
            </a:r>
            <a:r>
              <a:rPr lang="en-US" sz="2800" b="1" baseline="30000" dirty="0">
                <a:effectLst/>
                <a:latin typeface="+mj-lt"/>
              </a:rPr>
              <a:t>th</a:t>
            </a:r>
            <a:r>
              <a:rPr lang="en-US" sz="2800" b="1" dirty="0">
                <a:effectLst/>
                <a:latin typeface="+mj-lt"/>
              </a:rPr>
              <a:t> highs) must be no greater than 70 ppbs.</a:t>
            </a:r>
          </a:p>
          <a:p>
            <a:endParaRPr lang="en-US" sz="2800" b="1" dirty="0">
              <a:latin typeface="+mj-lt"/>
            </a:endParaRPr>
          </a:p>
          <a:p>
            <a:r>
              <a:rPr lang="en-US" sz="2800" b="1" dirty="0">
                <a:effectLst/>
                <a:latin typeface="+mj-lt"/>
              </a:rPr>
              <a:t>Connecticut coastal sites continue to record the highest ozone design values on the east coast.</a:t>
            </a:r>
          </a:p>
        </p:txBody>
      </p:sp>
      <p:pic>
        <p:nvPicPr>
          <p:cNvPr id="5" name="Picture 4">
            <a:extLst>
              <a:ext uri="{FF2B5EF4-FFF2-40B4-BE49-F238E27FC236}">
                <a16:creationId xmlns:a16="http://schemas.microsoft.com/office/drawing/2014/main" id="{CBBEBDD2-2577-4E76-9B15-56E5C959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101" y="805649"/>
            <a:ext cx="7832454" cy="6052351"/>
          </a:xfrm>
          <a:prstGeom prst="rect">
            <a:avLst/>
          </a:prstGeom>
        </p:spPr>
      </p:pic>
      <p:sp>
        <p:nvSpPr>
          <p:cNvPr id="6" name="Oval 5">
            <a:extLst>
              <a:ext uri="{FF2B5EF4-FFF2-40B4-BE49-F238E27FC236}">
                <a16:creationId xmlns:a16="http://schemas.microsoft.com/office/drawing/2014/main" id="{C261F2BD-B6E2-4669-AF70-8D7A6F2C1321}"/>
              </a:ext>
            </a:extLst>
          </p:cNvPr>
          <p:cNvSpPr/>
          <p:nvPr/>
        </p:nvSpPr>
        <p:spPr>
          <a:xfrm rot="20263642">
            <a:off x="3146799" y="3648479"/>
            <a:ext cx="3467819" cy="5745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6457414"/>
      </p:ext>
    </p:extLst>
  </p:cSld>
  <p:clrMapOvr>
    <a:masterClrMapping/>
  </p:clrMapOvr>
  <p:transition>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723275"/>
          </a:xfrm>
          <a:prstGeom prst="rect">
            <a:avLst/>
          </a:prstGeom>
          <a:gradFill>
            <a:gsLst>
              <a:gs pos="66000">
                <a:schemeClr val="accent1">
                  <a:lumMod val="5000"/>
                  <a:lumOff val="95000"/>
                </a:schemeClr>
              </a:gs>
              <a:gs pos="0">
                <a:schemeClr val="accent1">
                  <a:lumMod val="45000"/>
                  <a:lumOff val="55000"/>
                </a:schemeClr>
              </a:gs>
              <a:gs pos="100000">
                <a:schemeClr val="accent1">
                  <a:lumMod val="45000"/>
                  <a:lumOff val="55000"/>
                </a:schemeClr>
              </a:gs>
              <a:gs pos="39000">
                <a:schemeClr val="accent1">
                  <a:lumMod val="5000"/>
                  <a:lumOff val="95000"/>
                </a:schemeClr>
              </a:gs>
            </a:gsLst>
            <a:lin ang="5400000" scaled="1"/>
          </a:gradFill>
        </p:spPr>
        <p:txBody>
          <a:bodyPr wrap="square" tIns="0" rtlCol="0" anchor="t" anchorCtr="0">
            <a:spAutoFit/>
          </a:bodyPr>
          <a:lstStyle/>
          <a:p>
            <a:pPr algn="ctr"/>
            <a:r>
              <a:rPr lang="en-US" sz="4400" dirty="0">
                <a:solidFill>
                  <a:srgbClr val="002060"/>
                </a:solidFill>
              </a:rPr>
              <a:t>Conceptual Model of Ozone Transport into LIS</a:t>
            </a:r>
          </a:p>
        </p:txBody>
      </p:sp>
      <p:pic>
        <p:nvPicPr>
          <p:cNvPr id="4" name="Picture 3">
            <a:extLst>
              <a:ext uri="{FF2B5EF4-FFF2-40B4-BE49-F238E27FC236}">
                <a16:creationId xmlns:a16="http://schemas.microsoft.com/office/drawing/2014/main" id="{87CB8D77-3643-495A-83DB-B88F1133B8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393" y="723275"/>
            <a:ext cx="10855214" cy="6134725"/>
          </a:xfrm>
          <a:prstGeom prst="rect">
            <a:avLst/>
          </a:prstGeom>
        </p:spPr>
      </p:pic>
    </p:spTree>
    <p:extLst>
      <p:ext uri="{BB962C8B-B14F-4D97-AF65-F5344CB8AC3E}">
        <p14:creationId xmlns:p14="http://schemas.microsoft.com/office/powerpoint/2010/main" val="2695669958"/>
      </p:ext>
    </p:extLst>
  </p:cSld>
  <p:clrMapOvr>
    <a:masterClrMapping/>
  </p:clrMapOvr>
  <p:transition>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12192000" cy="805649"/>
          </a:xfrm>
          <a:gradFill>
            <a:gsLst>
              <a:gs pos="41000">
                <a:schemeClr val="accent1">
                  <a:lumMod val="5000"/>
                  <a:lumOff val="95000"/>
                </a:schemeClr>
              </a:gs>
              <a:gs pos="0">
                <a:schemeClr val="accent1">
                  <a:lumMod val="45000"/>
                  <a:lumOff val="55000"/>
                </a:schemeClr>
              </a:gs>
              <a:gs pos="100000">
                <a:schemeClr val="accent1">
                  <a:lumMod val="45000"/>
                  <a:lumOff val="55000"/>
                </a:schemeClr>
              </a:gs>
            </a:gsLst>
            <a:lin ang="5400000" scaled="1"/>
          </a:gradFill>
        </p:spPr>
        <p:txBody>
          <a:bodyPr/>
          <a:lstStyle/>
          <a:p>
            <a:pPr algn="ctr"/>
            <a:r>
              <a:rPr lang="en-US" dirty="0"/>
              <a:t>Monitoring Emissions Over NYC</a:t>
            </a:r>
          </a:p>
        </p:txBody>
      </p:sp>
      <p:sp>
        <p:nvSpPr>
          <p:cNvPr id="7" name="TextBox 6">
            <a:extLst>
              <a:ext uri="{FF2B5EF4-FFF2-40B4-BE49-F238E27FC236}">
                <a16:creationId xmlns:a16="http://schemas.microsoft.com/office/drawing/2014/main" id="{5A88612E-B5A2-4761-B1EA-57168DE9DB49}"/>
              </a:ext>
            </a:extLst>
          </p:cNvPr>
          <p:cNvSpPr txBox="1"/>
          <p:nvPr/>
        </p:nvSpPr>
        <p:spPr>
          <a:xfrm>
            <a:off x="9602865" y="805649"/>
            <a:ext cx="2589135" cy="5170646"/>
          </a:xfrm>
          <a:prstGeom prst="rect">
            <a:avLst/>
          </a:prstGeom>
          <a:noFill/>
          <a:effectLst/>
        </p:spPr>
        <p:txBody>
          <a:bodyPr wrap="square" rtlCol="0">
            <a:spAutoFit/>
          </a:bodyPr>
          <a:lstStyle/>
          <a:p>
            <a:r>
              <a:rPr lang="en-US" sz="2200" b="1" dirty="0">
                <a:effectLst/>
                <a:latin typeface="+mj-lt"/>
              </a:rPr>
              <a:t>We have a good idea where the point source NOx emissions come from, but that is only part of the equation. (2017 EPA National Emissions Inventory ‘NEI’)</a:t>
            </a:r>
          </a:p>
          <a:p>
            <a:endParaRPr lang="en-US" sz="2200" b="1" dirty="0">
              <a:latin typeface="+mj-lt"/>
            </a:endParaRPr>
          </a:p>
          <a:p>
            <a:r>
              <a:rPr lang="en-US" sz="2200" b="1" dirty="0">
                <a:effectLst/>
                <a:latin typeface="+mj-lt"/>
              </a:rPr>
              <a:t>To develop better NOx control strategies, we need to know where the emissions come from on high ozone days.</a:t>
            </a:r>
          </a:p>
        </p:txBody>
      </p:sp>
      <p:pic>
        <p:nvPicPr>
          <p:cNvPr id="2" name="Picture 1">
            <a:extLst>
              <a:ext uri="{FF2B5EF4-FFF2-40B4-BE49-F238E27FC236}">
                <a16:creationId xmlns:a16="http://schemas.microsoft.com/office/drawing/2014/main" id="{B6BA248A-AC3A-4385-8186-D21AC65A02B0}"/>
              </a:ext>
            </a:extLst>
          </p:cNvPr>
          <p:cNvPicPr>
            <a:picLocks noChangeAspect="1"/>
          </p:cNvPicPr>
          <p:nvPr/>
        </p:nvPicPr>
        <p:blipFill>
          <a:blip r:embed="rId3"/>
          <a:stretch>
            <a:fillRect/>
          </a:stretch>
        </p:blipFill>
        <p:spPr>
          <a:xfrm>
            <a:off x="1665" y="844888"/>
            <a:ext cx="9601200" cy="5854099"/>
          </a:xfrm>
          <a:prstGeom prst="rect">
            <a:avLst/>
          </a:prstGeom>
        </p:spPr>
      </p:pic>
    </p:spTree>
    <p:extLst>
      <p:ext uri="{BB962C8B-B14F-4D97-AF65-F5344CB8AC3E}">
        <p14:creationId xmlns:p14="http://schemas.microsoft.com/office/powerpoint/2010/main" val="2486972374"/>
      </p:ext>
    </p:extLst>
  </p:cSld>
  <p:clrMapOvr>
    <a:masterClrMapping/>
  </p:clrMapOvr>
  <p:transition>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0"/>
            <a:ext cx="12192000" cy="805649"/>
          </a:xfrm>
          <a:gradFill>
            <a:gsLst>
              <a:gs pos="41000">
                <a:schemeClr val="accent1">
                  <a:lumMod val="5000"/>
                  <a:lumOff val="95000"/>
                </a:schemeClr>
              </a:gs>
              <a:gs pos="0">
                <a:schemeClr val="accent1">
                  <a:lumMod val="45000"/>
                  <a:lumOff val="55000"/>
                </a:schemeClr>
              </a:gs>
              <a:gs pos="100000">
                <a:schemeClr val="accent1">
                  <a:lumMod val="45000"/>
                  <a:lumOff val="55000"/>
                </a:schemeClr>
              </a:gs>
            </a:gsLst>
            <a:lin ang="5400000" scaled="1"/>
          </a:gradFill>
        </p:spPr>
        <p:txBody>
          <a:bodyPr/>
          <a:lstStyle/>
          <a:p>
            <a:pPr algn="ctr"/>
            <a:r>
              <a:rPr lang="en-US" dirty="0"/>
              <a:t>September 6, 2018 TROPOMI NO2</a:t>
            </a:r>
          </a:p>
        </p:txBody>
      </p:sp>
      <p:pic>
        <p:nvPicPr>
          <p:cNvPr id="4" name="Picture 3">
            <a:extLst>
              <a:ext uri="{FF2B5EF4-FFF2-40B4-BE49-F238E27FC236}">
                <a16:creationId xmlns:a16="http://schemas.microsoft.com/office/drawing/2014/main" id="{955D9E16-8909-49D0-8A9D-28CDBB3ACF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5649"/>
            <a:ext cx="8205564" cy="6031234"/>
          </a:xfrm>
          <a:prstGeom prst="rect">
            <a:avLst/>
          </a:prstGeom>
        </p:spPr>
      </p:pic>
      <p:sp>
        <p:nvSpPr>
          <p:cNvPr id="6" name="TextBox 5">
            <a:extLst>
              <a:ext uri="{FF2B5EF4-FFF2-40B4-BE49-F238E27FC236}">
                <a16:creationId xmlns:a16="http://schemas.microsoft.com/office/drawing/2014/main" id="{DC9A5752-DC86-4DA8-AE0E-07AC18D67DB4}"/>
              </a:ext>
            </a:extLst>
          </p:cNvPr>
          <p:cNvSpPr txBox="1"/>
          <p:nvPr/>
        </p:nvSpPr>
        <p:spPr>
          <a:xfrm>
            <a:off x="8205564" y="805649"/>
            <a:ext cx="3792168" cy="4154984"/>
          </a:xfrm>
          <a:prstGeom prst="rect">
            <a:avLst/>
          </a:prstGeom>
          <a:noFill/>
          <a:effectLst/>
        </p:spPr>
        <p:txBody>
          <a:bodyPr wrap="square" rtlCol="0">
            <a:spAutoFit/>
          </a:bodyPr>
          <a:lstStyle/>
          <a:p>
            <a:pPr marL="342900" indent="-342900">
              <a:buFont typeface="Arial" panose="020B0604020202020204" pitchFamily="34" charset="0"/>
              <a:buChar char="•"/>
            </a:pPr>
            <a:r>
              <a:rPr lang="en-US" sz="2400" b="1" dirty="0">
                <a:effectLst/>
                <a:latin typeface="+mj-lt"/>
              </a:rPr>
              <a:t>The TROPOMI satellite was operational during the LISTOS study and verifies the elevated NO2 around NYC. </a:t>
            </a:r>
            <a:br>
              <a:rPr lang="en-US" sz="2400" b="1" dirty="0">
                <a:effectLst/>
                <a:latin typeface="+mj-lt"/>
              </a:rPr>
            </a:br>
            <a:endParaRPr lang="en-US" sz="2400" b="1" dirty="0">
              <a:effectLst/>
              <a:latin typeface="+mj-lt"/>
            </a:endParaRPr>
          </a:p>
          <a:p>
            <a:pPr marL="342900" indent="-342900">
              <a:buFont typeface="Arial" panose="020B0604020202020204" pitchFamily="34" charset="0"/>
              <a:buChar char="•"/>
            </a:pPr>
            <a:r>
              <a:rPr lang="en-US" sz="2400" b="1" dirty="0">
                <a:effectLst/>
                <a:latin typeface="+mj-lt"/>
              </a:rPr>
              <a:t>However, it does not have the resolution to capture the individual NO2 point source plumes.</a:t>
            </a:r>
            <a:br>
              <a:rPr lang="en-US" sz="2400" b="1" dirty="0">
                <a:effectLst/>
                <a:latin typeface="+mj-lt"/>
              </a:rPr>
            </a:br>
            <a:endParaRPr lang="en-US" sz="2400" b="1" dirty="0">
              <a:effectLst/>
              <a:latin typeface="+mj-lt"/>
            </a:endParaRPr>
          </a:p>
        </p:txBody>
      </p:sp>
    </p:spTree>
    <p:extLst>
      <p:ext uri="{BB962C8B-B14F-4D97-AF65-F5344CB8AC3E}">
        <p14:creationId xmlns:p14="http://schemas.microsoft.com/office/powerpoint/2010/main" val="3518251370"/>
      </p:ext>
    </p:extLst>
  </p:cSld>
  <p:clrMapOvr>
    <a:masterClrMapping/>
  </p:clrMapOvr>
  <p:transition>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0"/>
            <a:ext cx="12192000" cy="805649"/>
          </a:xfrm>
          <a:gradFill>
            <a:gsLst>
              <a:gs pos="41000">
                <a:schemeClr val="accent1">
                  <a:lumMod val="5000"/>
                  <a:lumOff val="95000"/>
                </a:schemeClr>
              </a:gs>
              <a:gs pos="0">
                <a:schemeClr val="accent1">
                  <a:lumMod val="45000"/>
                  <a:lumOff val="55000"/>
                </a:schemeClr>
              </a:gs>
              <a:gs pos="100000">
                <a:schemeClr val="accent1">
                  <a:lumMod val="45000"/>
                  <a:lumOff val="55000"/>
                </a:schemeClr>
              </a:gs>
            </a:gsLst>
            <a:lin ang="5400000" scaled="1"/>
          </a:gradFill>
        </p:spPr>
        <p:txBody>
          <a:bodyPr/>
          <a:lstStyle/>
          <a:p>
            <a:pPr algn="ctr"/>
            <a:r>
              <a:rPr lang="en-US" dirty="0"/>
              <a:t>TROPOMI NO2 Trends</a:t>
            </a:r>
          </a:p>
        </p:txBody>
      </p:sp>
      <p:sp>
        <p:nvSpPr>
          <p:cNvPr id="6" name="TextBox 5">
            <a:extLst>
              <a:ext uri="{FF2B5EF4-FFF2-40B4-BE49-F238E27FC236}">
                <a16:creationId xmlns:a16="http://schemas.microsoft.com/office/drawing/2014/main" id="{DC9A5752-DC86-4DA8-AE0E-07AC18D67DB4}"/>
              </a:ext>
            </a:extLst>
          </p:cNvPr>
          <p:cNvSpPr txBox="1"/>
          <p:nvPr/>
        </p:nvSpPr>
        <p:spPr>
          <a:xfrm>
            <a:off x="7198963" y="805649"/>
            <a:ext cx="4897464" cy="4893647"/>
          </a:xfrm>
          <a:prstGeom prst="rect">
            <a:avLst/>
          </a:prstGeom>
          <a:noFill/>
          <a:effectLst/>
        </p:spPr>
        <p:txBody>
          <a:bodyPr wrap="square" rtlCol="0">
            <a:spAutoFit/>
          </a:bodyPr>
          <a:lstStyle/>
          <a:p>
            <a:pPr marL="342900" indent="-342900">
              <a:buFont typeface="Arial" panose="020B0604020202020204" pitchFamily="34" charset="0"/>
              <a:buChar char="•"/>
            </a:pPr>
            <a:r>
              <a:rPr lang="en-US" sz="2400" b="1" dirty="0">
                <a:effectLst/>
                <a:latin typeface="+mj-lt"/>
              </a:rPr>
              <a:t>Using averaging techniques over seasonal time periods, higher resolution images can be produced.</a:t>
            </a:r>
            <a:br>
              <a:rPr lang="en-US" sz="2400" b="1" dirty="0">
                <a:effectLst/>
                <a:latin typeface="+mj-lt"/>
              </a:rPr>
            </a:br>
            <a:endParaRPr lang="en-US" sz="2400" b="1" dirty="0">
              <a:effectLst/>
              <a:latin typeface="+mj-lt"/>
            </a:endParaRPr>
          </a:p>
          <a:p>
            <a:pPr marL="342900" indent="-342900">
              <a:buFont typeface="Arial" panose="020B0604020202020204" pitchFamily="34" charset="0"/>
              <a:buChar char="•"/>
            </a:pPr>
            <a:r>
              <a:rPr lang="en-US" sz="2400" b="1" dirty="0">
                <a:effectLst/>
                <a:latin typeface="+mj-lt"/>
              </a:rPr>
              <a:t>However, TROPOMI still cannot capture the individual NO2 point source plumes over such a long averaging period.</a:t>
            </a:r>
          </a:p>
          <a:p>
            <a:pPr marL="342900" indent="-342900">
              <a:buFont typeface="Arial" panose="020B0604020202020204" pitchFamily="34" charset="0"/>
              <a:buChar char="•"/>
            </a:pPr>
            <a:endParaRPr lang="en-US" sz="2400" b="1" dirty="0">
              <a:latin typeface="+mj-lt"/>
            </a:endParaRPr>
          </a:p>
          <a:p>
            <a:pPr marL="342900" indent="-342900">
              <a:buFont typeface="Arial" panose="020B0604020202020204" pitchFamily="34" charset="0"/>
              <a:buChar char="•"/>
            </a:pPr>
            <a:r>
              <a:rPr lang="en-US" sz="2400" b="1" dirty="0">
                <a:effectLst/>
                <a:latin typeface="+mj-lt"/>
              </a:rPr>
              <a:t>It is hoped that daily over-sampling techniques with TEMPO will be able to better resolve the sources.</a:t>
            </a:r>
            <a:br>
              <a:rPr lang="en-US" sz="2400" b="1" dirty="0">
                <a:effectLst/>
                <a:latin typeface="+mj-lt"/>
              </a:rPr>
            </a:br>
            <a:endParaRPr lang="en-US" sz="2400" b="1" dirty="0">
              <a:effectLst/>
              <a:latin typeface="+mj-lt"/>
            </a:endParaRPr>
          </a:p>
        </p:txBody>
      </p:sp>
      <p:grpSp>
        <p:nvGrpSpPr>
          <p:cNvPr id="9" name="Group 8">
            <a:extLst>
              <a:ext uri="{FF2B5EF4-FFF2-40B4-BE49-F238E27FC236}">
                <a16:creationId xmlns:a16="http://schemas.microsoft.com/office/drawing/2014/main" id="{9E4B8D27-17C3-46FF-807B-233C0D7278A1}"/>
              </a:ext>
            </a:extLst>
          </p:cNvPr>
          <p:cNvGrpSpPr/>
          <p:nvPr/>
        </p:nvGrpSpPr>
        <p:grpSpPr>
          <a:xfrm>
            <a:off x="0" y="805649"/>
            <a:ext cx="7198963" cy="5999136"/>
            <a:chOff x="0" y="805649"/>
            <a:chExt cx="7198963" cy="5999136"/>
          </a:xfrm>
        </p:grpSpPr>
        <p:pic>
          <p:nvPicPr>
            <p:cNvPr id="5" name="Picture 4">
              <a:extLst>
                <a:ext uri="{FF2B5EF4-FFF2-40B4-BE49-F238E27FC236}">
                  <a16:creationId xmlns:a16="http://schemas.microsoft.com/office/drawing/2014/main" id="{EAF67C75-DD7B-4A28-B745-67C2EE6542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5649"/>
              <a:ext cx="7198963" cy="5999136"/>
            </a:xfrm>
            <a:prstGeom prst="rect">
              <a:avLst/>
            </a:prstGeom>
          </p:spPr>
        </p:pic>
        <p:sp>
          <p:nvSpPr>
            <p:cNvPr id="7" name="TextBox 6">
              <a:extLst>
                <a:ext uri="{FF2B5EF4-FFF2-40B4-BE49-F238E27FC236}">
                  <a16:creationId xmlns:a16="http://schemas.microsoft.com/office/drawing/2014/main" id="{C449F699-2330-4A72-82EF-C1CED8A7396C}"/>
                </a:ext>
              </a:extLst>
            </p:cNvPr>
            <p:cNvSpPr txBox="1"/>
            <p:nvPr/>
          </p:nvSpPr>
          <p:spPr>
            <a:xfrm>
              <a:off x="2278251" y="5339165"/>
              <a:ext cx="3448373" cy="338554"/>
            </a:xfrm>
            <a:prstGeom prst="rect">
              <a:avLst/>
            </a:prstGeom>
            <a:solidFill>
              <a:schemeClr val="bg1"/>
            </a:solidFill>
            <a:effectLst/>
          </p:spPr>
          <p:txBody>
            <a:bodyPr wrap="square" rtlCol="0">
              <a:spAutoFit/>
            </a:bodyPr>
            <a:lstStyle/>
            <a:p>
              <a:pPr marL="0" indent="0">
                <a:buNone/>
              </a:pPr>
              <a:r>
                <a:rPr lang="en-US" sz="1600" b="1" dirty="0">
                  <a:effectLst/>
                  <a:latin typeface="+mj-lt"/>
                </a:rPr>
                <a:t>NO2 Trend from June-Aug 2018 Baseline</a:t>
              </a:r>
            </a:p>
          </p:txBody>
        </p:sp>
      </p:grpSp>
      <p:sp>
        <p:nvSpPr>
          <p:cNvPr id="8" name="TextBox 7">
            <a:extLst>
              <a:ext uri="{FF2B5EF4-FFF2-40B4-BE49-F238E27FC236}">
                <a16:creationId xmlns:a16="http://schemas.microsoft.com/office/drawing/2014/main" id="{14EBE21C-5BB7-4143-8664-844ADF81AD3D}"/>
              </a:ext>
            </a:extLst>
          </p:cNvPr>
          <p:cNvSpPr txBox="1"/>
          <p:nvPr/>
        </p:nvSpPr>
        <p:spPr>
          <a:xfrm>
            <a:off x="7343613" y="5339165"/>
            <a:ext cx="4698570" cy="400110"/>
          </a:xfrm>
          <a:prstGeom prst="rect">
            <a:avLst/>
          </a:prstGeom>
          <a:solidFill>
            <a:schemeClr val="bg1"/>
          </a:solidFill>
          <a:effectLst/>
        </p:spPr>
        <p:txBody>
          <a:bodyPr wrap="square" rtlCol="0">
            <a:spAutoFit/>
          </a:bodyPr>
          <a:lstStyle/>
          <a:p>
            <a:pPr marL="0" indent="0">
              <a:buNone/>
            </a:pPr>
            <a:r>
              <a:rPr lang="en-US" sz="2000" b="1" i="1" dirty="0">
                <a:effectLst/>
                <a:latin typeface="+mj-lt"/>
              </a:rPr>
              <a:t>Image courtesy of Dr. Dan Goldberg, GWU.</a:t>
            </a:r>
          </a:p>
        </p:txBody>
      </p:sp>
    </p:spTree>
    <p:extLst>
      <p:ext uri="{BB962C8B-B14F-4D97-AF65-F5344CB8AC3E}">
        <p14:creationId xmlns:p14="http://schemas.microsoft.com/office/powerpoint/2010/main" val="388616139"/>
      </p:ext>
    </p:extLst>
  </p:cSld>
  <p:clrMapOvr>
    <a:masterClrMapping/>
  </p:clrMapOvr>
  <p:transition>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12192000" cy="805649"/>
          </a:xfrm>
          <a:gradFill>
            <a:gsLst>
              <a:gs pos="41000">
                <a:schemeClr val="accent1">
                  <a:lumMod val="5000"/>
                  <a:lumOff val="95000"/>
                </a:schemeClr>
              </a:gs>
              <a:gs pos="0">
                <a:schemeClr val="accent1">
                  <a:lumMod val="45000"/>
                  <a:lumOff val="55000"/>
                </a:schemeClr>
              </a:gs>
              <a:gs pos="100000">
                <a:schemeClr val="accent1">
                  <a:lumMod val="45000"/>
                  <a:lumOff val="55000"/>
                </a:schemeClr>
              </a:gs>
            </a:gsLst>
            <a:lin ang="5400000" scaled="1"/>
          </a:gradFill>
        </p:spPr>
        <p:txBody>
          <a:bodyPr/>
          <a:lstStyle/>
          <a:p>
            <a:pPr algn="ctr"/>
            <a:r>
              <a:rPr lang="en-US" dirty="0"/>
              <a:t>2018 LISTOS NASA GCAS Flights Over NYC</a:t>
            </a:r>
          </a:p>
        </p:txBody>
      </p:sp>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96000" y="926211"/>
            <a:ext cx="5995395" cy="4351338"/>
          </a:xfrm>
        </p:spPr>
      </p:pic>
      <p:sp>
        <p:nvSpPr>
          <p:cNvPr id="5" name="TextBox 4"/>
          <p:cNvSpPr txBox="1"/>
          <p:nvPr/>
        </p:nvSpPr>
        <p:spPr>
          <a:xfrm>
            <a:off x="0" y="5236743"/>
            <a:ext cx="12192000" cy="1631216"/>
          </a:xfrm>
          <a:prstGeom prst="rect">
            <a:avLst/>
          </a:prstGeom>
          <a:noFill/>
          <a:effectLst/>
        </p:spPr>
        <p:txBody>
          <a:bodyPr wrap="square" rtlCol="0">
            <a:spAutoFit/>
          </a:bodyPr>
          <a:lstStyle/>
          <a:p>
            <a:pPr marL="342900" indent="-342900">
              <a:buFont typeface="Arial" panose="020B0604020202020204" pitchFamily="34" charset="0"/>
              <a:buChar char="•"/>
            </a:pPr>
            <a:r>
              <a:rPr lang="en-US" sz="2000" b="1" dirty="0">
                <a:effectLst/>
                <a:latin typeface="+mj-lt"/>
              </a:rPr>
              <a:t>The NASA flights ( 30,000 feet) used the GCAS instrument, and flew a grid pattern around NYC that had a resolution of 250 meters.</a:t>
            </a:r>
          </a:p>
          <a:p>
            <a:pPr marL="342900" indent="-342900">
              <a:buFont typeface="Arial" panose="020B0604020202020204" pitchFamily="34" charset="0"/>
              <a:buChar char="•"/>
            </a:pPr>
            <a:r>
              <a:rPr lang="en-US" sz="2000" b="1" dirty="0">
                <a:latin typeface="+mj-lt"/>
              </a:rPr>
              <a:t>Unlike the TROPOMI satellite, this resolution could pick out individual point source NO2 plumes.</a:t>
            </a:r>
            <a:endParaRPr lang="en-US" sz="2000" b="1" dirty="0">
              <a:effectLst/>
              <a:latin typeface="+mj-lt"/>
            </a:endParaRPr>
          </a:p>
          <a:p>
            <a:pPr marL="342900" indent="-342900">
              <a:buFont typeface="Arial" panose="020B0604020202020204" pitchFamily="34" charset="0"/>
              <a:buChar char="•"/>
            </a:pPr>
            <a:r>
              <a:rPr lang="en-US" sz="2000" b="1" dirty="0">
                <a:effectLst/>
                <a:latin typeface="+mj-lt"/>
              </a:rPr>
              <a:t>By plotting NO2, CH2O and the CH2O /NO2 Ratios for high ozone days, these snap shots can help us determine how close the NYC area is to the ‘tipping point’ for a NOx sensitive regime. </a:t>
            </a:r>
          </a:p>
        </p:txBody>
      </p:sp>
      <p:pic>
        <p:nvPicPr>
          <p:cNvPr id="6" name="Picture 5">
            <a:extLst>
              <a:ext uri="{FF2B5EF4-FFF2-40B4-BE49-F238E27FC236}">
                <a16:creationId xmlns:a16="http://schemas.microsoft.com/office/drawing/2014/main" id="{A7E3CB24-B0BC-0D45-949A-B476BF4C5A6B}"/>
              </a:ext>
            </a:extLst>
          </p:cNvPr>
          <p:cNvPicPr>
            <a:picLocks noChangeAspect="1"/>
          </p:cNvPicPr>
          <p:nvPr/>
        </p:nvPicPr>
        <p:blipFill>
          <a:blip r:embed="rId4"/>
          <a:stretch>
            <a:fillRect/>
          </a:stretch>
        </p:blipFill>
        <p:spPr>
          <a:xfrm>
            <a:off x="896857" y="2468503"/>
            <a:ext cx="4722894" cy="2829552"/>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D6AC9D0-83B0-F34A-9EE6-F38CB5A5AFC8}"/>
              </a:ext>
            </a:extLst>
          </p:cNvPr>
          <p:cNvPicPr>
            <a:picLocks noChangeAspect="1"/>
          </p:cNvPicPr>
          <p:nvPr/>
        </p:nvPicPr>
        <p:blipFill rotWithShape="1">
          <a:blip r:embed="rId5"/>
          <a:srcRect l="6190" t="25450" b="24868"/>
          <a:stretch/>
        </p:blipFill>
        <p:spPr>
          <a:xfrm>
            <a:off x="3046777" y="863552"/>
            <a:ext cx="2921123" cy="1547048"/>
          </a:xfrm>
          <a:prstGeom prst="rect">
            <a:avLst/>
          </a:prstGeom>
          <a:ln>
            <a:solidFill>
              <a:schemeClr val="tx1"/>
            </a:solidFill>
          </a:ln>
          <a:effectLst>
            <a:outerShdw blurRad="50800" dist="38100" dir="2700000" algn="tl" rotWithShape="0">
              <a:prstClr val="black">
                <a:alpha val="40000"/>
              </a:prstClr>
            </a:outerShdw>
          </a:effectLst>
        </p:spPr>
      </p:pic>
      <p:grpSp>
        <p:nvGrpSpPr>
          <p:cNvPr id="8" name="Group 7"/>
          <p:cNvGrpSpPr>
            <a:grpSpLocks noChangeAspect="1"/>
          </p:cNvGrpSpPr>
          <p:nvPr/>
        </p:nvGrpSpPr>
        <p:grpSpPr>
          <a:xfrm>
            <a:off x="464720" y="805649"/>
            <a:ext cx="2364275" cy="1590210"/>
            <a:chOff x="6666379" y="267130"/>
            <a:chExt cx="3976694" cy="3656431"/>
          </a:xfrm>
        </p:grpSpPr>
        <p:pic>
          <p:nvPicPr>
            <p:cNvPr id="9" name="Picture 8"/>
            <p:cNvPicPr>
              <a:picLocks noChangeAspect="1"/>
            </p:cNvPicPr>
            <p:nvPr/>
          </p:nvPicPr>
          <p:blipFill>
            <a:blip r:embed="rId6"/>
            <a:stretch>
              <a:fillRect/>
            </a:stretch>
          </p:blipFill>
          <p:spPr>
            <a:xfrm>
              <a:off x="6666379" y="267130"/>
              <a:ext cx="3967508" cy="3586485"/>
            </a:xfrm>
            <a:prstGeom prst="rect">
              <a:avLst/>
            </a:prstGeom>
            <a:solidFill>
              <a:srgbClr val="FFFFFF">
                <a:shade val="85000"/>
              </a:srgbClr>
            </a:solidFill>
            <a:ln w="6350" cap="sq">
              <a:solidFill>
                <a:srgbClr val="FFFFFF"/>
              </a:solidFill>
              <a:miter lim="800000"/>
            </a:ln>
            <a:effectLst>
              <a:outerShdw blurRad="55000" dist="18000" dir="5400000" algn="tl" rotWithShape="0">
                <a:srgbClr val="000000">
                  <a:alpha val="40000"/>
                </a:srgbClr>
              </a:outerShdw>
            </a:effectLst>
          </p:spPr>
        </p:pic>
        <p:sp>
          <p:nvSpPr>
            <p:cNvPr id="10" name="TextBox 9"/>
            <p:cNvSpPr txBox="1"/>
            <p:nvPr/>
          </p:nvSpPr>
          <p:spPr>
            <a:xfrm>
              <a:off x="8895615" y="3441184"/>
              <a:ext cx="1747458" cy="482377"/>
            </a:xfrm>
            <a:prstGeom prst="rect">
              <a:avLst/>
            </a:prstGeom>
            <a:noFill/>
          </p:spPr>
          <p:txBody>
            <a:bodyPr wrap="none" rtlCol="0">
              <a:spAutoFit/>
            </a:bodyPr>
            <a:lstStyle/>
            <a:p>
              <a:r>
                <a:rPr lang="en-US" sz="1100" dirty="0" err="1">
                  <a:solidFill>
                    <a:schemeClr val="bg1"/>
                  </a:solidFill>
                </a:rPr>
                <a:t>Nowlan</a:t>
              </a:r>
              <a:r>
                <a:rPr lang="en-US" sz="1100" dirty="0">
                  <a:solidFill>
                    <a:schemeClr val="bg1"/>
                  </a:solidFill>
                </a:rPr>
                <a:t> et al., 2016</a:t>
              </a:r>
            </a:p>
          </p:txBody>
        </p:sp>
      </p:grpSp>
    </p:spTree>
    <p:extLst>
      <p:ext uri="{BB962C8B-B14F-4D97-AF65-F5344CB8AC3E}">
        <p14:creationId xmlns:p14="http://schemas.microsoft.com/office/powerpoint/2010/main" val="1778658238"/>
      </p:ext>
    </p:extLst>
  </p:cSld>
  <p:clrMapOvr>
    <a:masterClrMapping/>
  </p:clrMapOvr>
  <p:transition>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12192000" cy="805649"/>
          </a:xfrm>
          <a:gradFill>
            <a:gsLst>
              <a:gs pos="41000">
                <a:schemeClr val="accent1">
                  <a:lumMod val="5000"/>
                  <a:lumOff val="95000"/>
                </a:schemeClr>
              </a:gs>
              <a:gs pos="0">
                <a:schemeClr val="accent1">
                  <a:lumMod val="45000"/>
                  <a:lumOff val="55000"/>
                </a:schemeClr>
              </a:gs>
              <a:gs pos="100000">
                <a:schemeClr val="accent1">
                  <a:lumMod val="45000"/>
                  <a:lumOff val="55000"/>
                </a:schemeClr>
              </a:gs>
            </a:gsLst>
            <a:lin ang="5400000" scaled="1"/>
          </a:gradFill>
        </p:spPr>
        <p:txBody>
          <a:bodyPr/>
          <a:lstStyle/>
          <a:p>
            <a:pPr algn="ctr"/>
            <a:r>
              <a:rPr lang="en-US" dirty="0"/>
              <a:t>September 6, 2018 LISTOS GCAS NO2</a:t>
            </a:r>
          </a:p>
        </p:txBody>
      </p:sp>
      <p:pic>
        <p:nvPicPr>
          <p:cNvPr id="7" name="Picture 6">
            <a:extLst>
              <a:ext uri="{FF2B5EF4-FFF2-40B4-BE49-F238E27FC236}">
                <a16:creationId xmlns:a16="http://schemas.microsoft.com/office/drawing/2014/main" id="{2C0D136D-EDAF-4919-81FE-7DD2B769F7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5649"/>
            <a:ext cx="9868290" cy="5991461"/>
          </a:xfrm>
          <a:prstGeom prst="rect">
            <a:avLst/>
          </a:prstGeom>
        </p:spPr>
      </p:pic>
      <p:sp>
        <p:nvSpPr>
          <p:cNvPr id="8" name="TextBox 7">
            <a:extLst>
              <a:ext uri="{FF2B5EF4-FFF2-40B4-BE49-F238E27FC236}">
                <a16:creationId xmlns:a16="http://schemas.microsoft.com/office/drawing/2014/main" id="{53F53696-BE39-4D21-A059-E90FAF658B77}"/>
              </a:ext>
            </a:extLst>
          </p:cNvPr>
          <p:cNvSpPr txBox="1"/>
          <p:nvPr/>
        </p:nvSpPr>
        <p:spPr>
          <a:xfrm>
            <a:off x="9780497" y="805649"/>
            <a:ext cx="2411503" cy="4893647"/>
          </a:xfrm>
          <a:prstGeom prst="rect">
            <a:avLst/>
          </a:prstGeom>
          <a:noFill/>
          <a:effectLst/>
        </p:spPr>
        <p:txBody>
          <a:bodyPr wrap="square" rtlCol="0">
            <a:spAutoFit/>
          </a:bodyPr>
          <a:lstStyle/>
          <a:p>
            <a:r>
              <a:rPr lang="en-US" sz="2400" b="1" dirty="0">
                <a:effectLst/>
                <a:latin typeface="+mj-lt"/>
              </a:rPr>
              <a:t>This high resolution image clearly shows NO2 emissions coming from several point sources on a high ozone day. The pixel resolution of 250 meters was ideal for locating these NO2 sources.</a:t>
            </a:r>
            <a:br>
              <a:rPr lang="en-US" sz="2400" b="1" dirty="0">
                <a:effectLst/>
                <a:latin typeface="+mj-lt"/>
              </a:rPr>
            </a:br>
            <a:endParaRPr lang="en-US" sz="2400" b="1" dirty="0">
              <a:effectLst/>
              <a:latin typeface="+mj-lt"/>
            </a:endParaRPr>
          </a:p>
        </p:txBody>
      </p:sp>
      <p:grpSp>
        <p:nvGrpSpPr>
          <p:cNvPr id="6" name="Group 5">
            <a:extLst>
              <a:ext uri="{FF2B5EF4-FFF2-40B4-BE49-F238E27FC236}">
                <a16:creationId xmlns:a16="http://schemas.microsoft.com/office/drawing/2014/main" id="{74AC05C9-5610-4E1A-836F-BDFA9DB3D9BE}"/>
              </a:ext>
            </a:extLst>
          </p:cNvPr>
          <p:cNvGrpSpPr/>
          <p:nvPr/>
        </p:nvGrpSpPr>
        <p:grpSpPr>
          <a:xfrm>
            <a:off x="4310743" y="2059912"/>
            <a:ext cx="5469754" cy="2713055"/>
            <a:chOff x="4310743" y="2059912"/>
            <a:chExt cx="5469754" cy="2713055"/>
          </a:xfrm>
        </p:grpSpPr>
        <p:cxnSp>
          <p:nvCxnSpPr>
            <p:cNvPr id="10" name="Straight Arrow Connector 9">
              <a:extLst>
                <a:ext uri="{FF2B5EF4-FFF2-40B4-BE49-F238E27FC236}">
                  <a16:creationId xmlns:a16="http://schemas.microsoft.com/office/drawing/2014/main" id="{18BA6DF2-38B4-467E-8339-7A093A90A42F}"/>
                </a:ext>
              </a:extLst>
            </p:cNvPr>
            <p:cNvCxnSpPr>
              <a:cxnSpLocks/>
            </p:cNvCxnSpPr>
            <p:nvPr/>
          </p:nvCxnSpPr>
          <p:spPr>
            <a:xfrm flipH="1">
              <a:off x="8209504" y="2059912"/>
              <a:ext cx="1570993" cy="217973"/>
            </a:xfrm>
            <a:prstGeom prst="straightConnector1">
              <a:avLst/>
            </a:prstGeom>
            <a:ln w="50800">
              <a:solidFill>
                <a:srgbClr val="FF0000"/>
              </a:solidFill>
              <a:tailEnd type="triangle"/>
            </a:ln>
          </p:spPr>
          <p:style>
            <a:lnRef idx="3">
              <a:schemeClr val="accent4"/>
            </a:lnRef>
            <a:fillRef idx="0">
              <a:schemeClr val="accent4"/>
            </a:fillRef>
            <a:effectRef idx="2">
              <a:schemeClr val="accent4"/>
            </a:effectRef>
            <a:fontRef idx="minor">
              <a:schemeClr val="tx1"/>
            </a:fontRef>
          </p:style>
        </p:cxnSp>
        <p:cxnSp>
          <p:nvCxnSpPr>
            <p:cNvPr id="11" name="Straight Arrow Connector 10">
              <a:extLst>
                <a:ext uri="{FF2B5EF4-FFF2-40B4-BE49-F238E27FC236}">
                  <a16:creationId xmlns:a16="http://schemas.microsoft.com/office/drawing/2014/main" id="{FC24E49E-DDBD-4606-8BBD-AD794F205AC4}"/>
                </a:ext>
              </a:extLst>
            </p:cNvPr>
            <p:cNvCxnSpPr>
              <a:cxnSpLocks/>
            </p:cNvCxnSpPr>
            <p:nvPr/>
          </p:nvCxnSpPr>
          <p:spPr>
            <a:xfrm flipH="1">
              <a:off x="5637126" y="2059912"/>
              <a:ext cx="4143371" cy="2713055"/>
            </a:xfrm>
            <a:prstGeom prst="straightConnector1">
              <a:avLst/>
            </a:prstGeom>
            <a:ln w="50800">
              <a:solidFill>
                <a:srgbClr val="FF0000"/>
              </a:solidFill>
              <a:tailEnd type="triangle"/>
            </a:ln>
          </p:spPr>
          <p:style>
            <a:lnRef idx="3">
              <a:schemeClr val="accent4"/>
            </a:lnRef>
            <a:fillRef idx="0">
              <a:schemeClr val="accent4"/>
            </a:fillRef>
            <a:effectRef idx="2">
              <a:schemeClr val="accent4"/>
            </a:effectRef>
            <a:fontRef idx="minor">
              <a:schemeClr val="tx1"/>
            </a:fontRef>
          </p:style>
        </p:cxnSp>
        <p:cxnSp>
          <p:nvCxnSpPr>
            <p:cNvPr id="13" name="Straight Arrow Connector 12">
              <a:extLst>
                <a:ext uri="{FF2B5EF4-FFF2-40B4-BE49-F238E27FC236}">
                  <a16:creationId xmlns:a16="http://schemas.microsoft.com/office/drawing/2014/main" id="{045166EE-D05A-4BA5-ADA2-FB651380F42C}"/>
                </a:ext>
              </a:extLst>
            </p:cNvPr>
            <p:cNvCxnSpPr>
              <a:cxnSpLocks/>
            </p:cNvCxnSpPr>
            <p:nvPr/>
          </p:nvCxnSpPr>
          <p:spPr>
            <a:xfrm flipH="1">
              <a:off x="4310743" y="2059912"/>
              <a:ext cx="5469754" cy="2442924"/>
            </a:xfrm>
            <a:prstGeom prst="straightConnector1">
              <a:avLst/>
            </a:prstGeom>
            <a:ln w="50800">
              <a:solidFill>
                <a:srgbClr val="FF0000"/>
              </a:solidFill>
              <a:tailEnd type="triangle"/>
            </a:ln>
          </p:spPr>
          <p:style>
            <a:lnRef idx="3">
              <a:schemeClr val="accent4"/>
            </a:lnRef>
            <a:fillRef idx="0">
              <a:schemeClr val="accent4"/>
            </a:fillRef>
            <a:effectRef idx="2">
              <a:schemeClr val="accent4"/>
            </a:effectRef>
            <a:fontRef idx="minor">
              <a:schemeClr val="tx1"/>
            </a:fontRef>
          </p:style>
        </p:cxnSp>
      </p:grpSp>
    </p:spTree>
    <p:extLst>
      <p:ext uri="{BB962C8B-B14F-4D97-AF65-F5344CB8AC3E}">
        <p14:creationId xmlns:p14="http://schemas.microsoft.com/office/powerpoint/2010/main" val="3531011134"/>
      </p:ext>
    </p:extLst>
  </p:cSld>
  <p:clrMapOvr>
    <a:masterClrMapping/>
  </p:clrMapOvr>
  <p:transition>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8100">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effectLst/>
      </a:spPr>
      <a:bodyPr/>
      <a:lstStyle>
        <a:defPPr marL="0" indent="0">
          <a:buNone/>
          <a:defRPr sz="2000" b="1" dirty="0" smtClean="0">
            <a:effectLst/>
            <a:latin typeface="+mj-lt"/>
          </a:defRPr>
        </a:defPPr>
      </a:lstStyle>
    </a:txDef>
  </a:objectDefaults>
  <a:extraClrSchemeLst/>
  <a:extLst>
    <a:ext uri="{05A4C25C-085E-4340-85A3-A5531E510DB2}">
      <thm15:themeFamily xmlns:thm15="http://schemas.microsoft.com/office/thememl/2012/main" name="Hartford Sky.potx" id="{8AE9741C-032E-4ABE-BB67-8625445E0660}" vid="{C74DE40D-9469-4A15-8D93-6F8C239326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c867d1a5-5827-4927-b797-91c0fe867b8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1862A7241CD5C4BB9A49AEC91EB145E" ma:contentTypeVersion="13" ma:contentTypeDescription="Create a new document." ma:contentTypeScope="" ma:versionID="2b8405aa28a03b82a454b60e15a57c2a">
  <xsd:schema xmlns:xsd="http://www.w3.org/2001/XMLSchema" xmlns:xs="http://www.w3.org/2001/XMLSchema" xmlns:p="http://schemas.microsoft.com/office/2006/metadata/properties" xmlns:ns3="c867d1a5-5827-4927-b797-91c0fe867b8f" xmlns:ns4="26e7f4b6-3714-4cf5-b0ae-a47b16f23eba" targetNamespace="http://schemas.microsoft.com/office/2006/metadata/properties" ma:root="true" ma:fieldsID="969cd45e4f5c85e2ece03bcfb9b67c8a" ns3:_="" ns4:_="">
    <xsd:import namespace="c867d1a5-5827-4927-b797-91c0fe867b8f"/>
    <xsd:import namespace="26e7f4b6-3714-4cf5-b0ae-a47b16f23eba"/>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67d1a5-5827-4927-b797-91c0fe867b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_activity" ma:index="20"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6e7f4b6-3714-4cf5-b0ae-a47b16f23eb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F139BD-16AD-4519-AE73-D61C2D1570B0}">
  <ds:schemaRefs>
    <ds:schemaRef ds:uri="c867d1a5-5827-4927-b797-91c0fe867b8f"/>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26e7f4b6-3714-4cf5-b0ae-a47b16f23eba"/>
    <ds:schemaRef ds:uri="http://www.w3.org/XML/1998/namespace"/>
    <ds:schemaRef ds:uri="http://purl.org/dc/dcmitype/"/>
  </ds:schemaRefs>
</ds:datastoreItem>
</file>

<file path=customXml/itemProps2.xml><?xml version="1.0" encoding="utf-8"?>
<ds:datastoreItem xmlns:ds="http://schemas.openxmlformats.org/officeDocument/2006/customXml" ds:itemID="{79272513-E4E1-4D01-A4A7-F53782196FDB}">
  <ds:schemaRefs>
    <ds:schemaRef ds:uri="http://schemas.microsoft.com/sharepoint/v3/contenttype/forms"/>
  </ds:schemaRefs>
</ds:datastoreItem>
</file>

<file path=customXml/itemProps3.xml><?xml version="1.0" encoding="utf-8"?>
<ds:datastoreItem xmlns:ds="http://schemas.openxmlformats.org/officeDocument/2006/customXml" ds:itemID="{999233BC-1D78-42B3-80C8-6C65C785A6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67d1a5-5827-4927-b797-91c0fe867b8f"/>
    <ds:schemaRef ds:uri="26e7f4b6-3714-4cf5-b0ae-a47b16f23e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Hartford Sky</Template>
  <TotalTime>3249</TotalTime>
  <Words>903</Words>
  <Application>Microsoft Office PowerPoint</Application>
  <PresentationFormat>Widescreen</PresentationFormat>
  <Paragraphs>54</Paragraphs>
  <Slides>13</Slides>
  <Notes>8</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TEMPO High-resolution tracking of NO2 /CH2O emissions during high O3 episodes over NYC</vt:lpstr>
      <vt:lpstr>Using TEMPO to Monitor Emissions Over NYC</vt:lpstr>
      <vt:lpstr>Ozone Design values</vt:lpstr>
      <vt:lpstr>PowerPoint Presentation</vt:lpstr>
      <vt:lpstr>Monitoring Emissions Over NYC</vt:lpstr>
      <vt:lpstr>September 6, 2018 TROPOMI NO2</vt:lpstr>
      <vt:lpstr>TROPOMI NO2 Trends</vt:lpstr>
      <vt:lpstr>2018 LISTOS NASA GCAS Flights Over NYC</vt:lpstr>
      <vt:lpstr>September 6, 2018 LISTOS GCAS NO2</vt:lpstr>
      <vt:lpstr>PowerPoint Presentation</vt:lpstr>
      <vt:lpstr>PowerPoint Presentation</vt:lpstr>
      <vt:lpstr>PowerPoint Presentation</vt:lpstr>
      <vt:lpstr>Conclusions</vt:lpstr>
    </vt:vector>
  </TitlesOfParts>
  <Company>CTDEEP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LISTOS GCAS CH2O/ NO2 Ratios</dc:title>
  <dc:creator>Geigert, Michael</dc:creator>
  <cp:lastModifiedBy>Michael Geigert</cp:lastModifiedBy>
  <cp:revision>142</cp:revision>
  <dcterms:created xsi:type="dcterms:W3CDTF">2020-10-19T19:55:51Z</dcterms:created>
  <dcterms:modified xsi:type="dcterms:W3CDTF">2023-04-05T12:30:03Z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0x010100E1862A7241CD5C4BB9A49AEC91EB145E</vt:lpwstr>
  </property>
</Properties>
</file>